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2"/>
  </p:notesMasterIdLst>
  <p:handoutMasterIdLst>
    <p:handoutMasterId r:id="rId33"/>
  </p:handoutMasterIdLst>
  <p:sldIdLst>
    <p:sldId id="311" r:id="rId3"/>
    <p:sldId id="312" r:id="rId4"/>
    <p:sldId id="313" r:id="rId5"/>
    <p:sldId id="314" r:id="rId6"/>
    <p:sldId id="315" r:id="rId7"/>
    <p:sldId id="309" r:id="rId8"/>
    <p:sldId id="310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308" r:id="rId18"/>
    <p:sldId id="297" r:id="rId19"/>
    <p:sldId id="298" r:id="rId20"/>
    <p:sldId id="299" r:id="rId21"/>
    <p:sldId id="300" r:id="rId22"/>
    <p:sldId id="316" r:id="rId23"/>
    <p:sldId id="317" r:id="rId24"/>
    <p:sldId id="318" r:id="rId25"/>
    <p:sldId id="319" r:id="rId26"/>
    <p:sldId id="320" r:id="rId27"/>
    <p:sldId id="321" r:id="rId28"/>
    <p:sldId id="322" r:id="rId29"/>
    <p:sldId id="323" r:id="rId30"/>
    <p:sldId id="324" r:id="rId3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78" y="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49.wmf"/><Relationship Id="rId1" Type="http://schemas.openxmlformats.org/officeDocument/2006/relationships/image" Target="../media/image5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49.wmf"/><Relationship Id="rId1" Type="http://schemas.openxmlformats.org/officeDocument/2006/relationships/image" Target="../media/image56.wmf"/><Relationship Id="rId4" Type="http://schemas.openxmlformats.org/officeDocument/2006/relationships/image" Target="../media/image58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2" Type="http://schemas.openxmlformats.org/officeDocument/2006/relationships/image" Target="../media/image49.wmf"/><Relationship Id="rId1" Type="http://schemas.openxmlformats.org/officeDocument/2006/relationships/image" Target="../media/image56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10" Type="http://schemas.openxmlformats.org/officeDocument/2006/relationships/image" Target="../media/image64.wmf"/><Relationship Id="rId4" Type="http://schemas.openxmlformats.org/officeDocument/2006/relationships/image" Target="../media/image58.wmf"/><Relationship Id="rId9" Type="http://schemas.openxmlformats.org/officeDocument/2006/relationships/image" Target="../media/image63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3" Type="http://schemas.openxmlformats.org/officeDocument/2006/relationships/image" Target="../media/image57.wmf"/><Relationship Id="rId7" Type="http://schemas.openxmlformats.org/officeDocument/2006/relationships/image" Target="../media/image67.wmf"/><Relationship Id="rId12" Type="http://schemas.openxmlformats.org/officeDocument/2006/relationships/image" Target="../media/image72.wmf"/><Relationship Id="rId2" Type="http://schemas.openxmlformats.org/officeDocument/2006/relationships/image" Target="../media/image49.wmf"/><Relationship Id="rId1" Type="http://schemas.openxmlformats.org/officeDocument/2006/relationships/image" Target="../media/image56.wmf"/><Relationship Id="rId6" Type="http://schemas.openxmlformats.org/officeDocument/2006/relationships/image" Target="../media/image66.wmf"/><Relationship Id="rId11" Type="http://schemas.openxmlformats.org/officeDocument/2006/relationships/image" Target="../media/image71.wmf"/><Relationship Id="rId5" Type="http://schemas.openxmlformats.org/officeDocument/2006/relationships/image" Target="../media/image65.wmf"/><Relationship Id="rId10" Type="http://schemas.openxmlformats.org/officeDocument/2006/relationships/image" Target="../media/image70.wmf"/><Relationship Id="rId4" Type="http://schemas.openxmlformats.org/officeDocument/2006/relationships/image" Target="../media/image58.wmf"/><Relationship Id="rId9" Type="http://schemas.openxmlformats.org/officeDocument/2006/relationships/image" Target="../media/image69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3" Type="http://schemas.openxmlformats.org/officeDocument/2006/relationships/image" Target="../media/image57.wmf"/><Relationship Id="rId7" Type="http://schemas.openxmlformats.org/officeDocument/2006/relationships/image" Target="../media/image74.wmf"/><Relationship Id="rId2" Type="http://schemas.openxmlformats.org/officeDocument/2006/relationships/image" Target="../media/image49.wmf"/><Relationship Id="rId1" Type="http://schemas.openxmlformats.org/officeDocument/2006/relationships/image" Target="../media/image56.wmf"/><Relationship Id="rId6" Type="http://schemas.openxmlformats.org/officeDocument/2006/relationships/image" Target="../media/image73.wmf"/><Relationship Id="rId5" Type="http://schemas.openxmlformats.org/officeDocument/2006/relationships/image" Target="../media/image65.wmf"/><Relationship Id="rId4" Type="http://schemas.openxmlformats.org/officeDocument/2006/relationships/image" Target="../media/image58.wmf"/><Relationship Id="rId9" Type="http://schemas.openxmlformats.org/officeDocument/2006/relationships/image" Target="../media/image76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3" Type="http://schemas.openxmlformats.org/officeDocument/2006/relationships/image" Target="../media/image57.wmf"/><Relationship Id="rId7" Type="http://schemas.openxmlformats.org/officeDocument/2006/relationships/image" Target="../media/image80.wmf"/><Relationship Id="rId2" Type="http://schemas.openxmlformats.org/officeDocument/2006/relationships/image" Target="../media/image49.wmf"/><Relationship Id="rId1" Type="http://schemas.openxmlformats.org/officeDocument/2006/relationships/image" Target="../media/image56.wmf"/><Relationship Id="rId6" Type="http://schemas.openxmlformats.org/officeDocument/2006/relationships/image" Target="../media/image79.wmf"/><Relationship Id="rId11" Type="http://schemas.openxmlformats.org/officeDocument/2006/relationships/image" Target="../media/image84.wmf"/><Relationship Id="rId5" Type="http://schemas.openxmlformats.org/officeDocument/2006/relationships/image" Target="../media/image78.wmf"/><Relationship Id="rId10" Type="http://schemas.openxmlformats.org/officeDocument/2006/relationships/image" Target="../media/image83.wmf"/><Relationship Id="rId4" Type="http://schemas.openxmlformats.org/officeDocument/2006/relationships/image" Target="../media/image77.wmf"/><Relationship Id="rId9" Type="http://schemas.openxmlformats.org/officeDocument/2006/relationships/image" Target="../media/image82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13" Type="http://schemas.openxmlformats.org/officeDocument/2006/relationships/image" Target="../media/image94.wmf"/><Relationship Id="rId3" Type="http://schemas.openxmlformats.org/officeDocument/2006/relationships/image" Target="../media/image57.wmf"/><Relationship Id="rId7" Type="http://schemas.openxmlformats.org/officeDocument/2006/relationships/image" Target="../media/image88.wmf"/><Relationship Id="rId12" Type="http://schemas.openxmlformats.org/officeDocument/2006/relationships/image" Target="../media/image93.wmf"/><Relationship Id="rId2" Type="http://schemas.openxmlformats.org/officeDocument/2006/relationships/image" Target="../media/image49.wmf"/><Relationship Id="rId1" Type="http://schemas.openxmlformats.org/officeDocument/2006/relationships/image" Target="../media/image56.wmf"/><Relationship Id="rId6" Type="http://schemas.openxmlformats.org/officeDocument/2006/relationships/image" Target="../media/image87.wmf"/><Relationship Id="rId11" Type="http://schemas.openxmlformats.org/officeDocument/2006/relationships/image" Target="../media/image92.wmf"/><Relationship Id="rId5" Type="http://schemas.openxmlformats.org/officeDocument/2006/relationships/image" Target="../media/image86.wmf"/><Relationship Id="rId10" Type="http://schemas.openxmlformats.org/officeDocument/2006/relationships/image" Target="../media/image91.wmf"/><Relationship Id="rId4" Type="http://schemas.openxmlformats.org/officeDocument/2006/relationships/image" Target="../media/image85.wmf"/><Relationship Id="rId9" Type="http://schemas.openxmlformats.org/officeDocument/2006/relationships/image" Target="../media/image90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99.wmf"/><Relationship Id="rId3" Type="http://schemas.openxmlformats.org/officeDocument/2006/relationships/image" Target="../media/image57.wmf"/><Relationship Id="rId7" Type="http://schemas.openxmlformats.org/officeDocument/2006/relationships/image" Target="../media/image98.wmf"/><Relationship Id="rId2" Type="http://schemas.openxmlformats.org/officeDocument/2006/relationships/image" Target="../media/image49.wmf"/><Relationship Id="rId1" Type="http://schemas.openxmlformats.org/officeDocument/2006/relationships/image" Target="../media/image56.wmf"/><Relationship Id="rId6" Type="http://schemas.openxmlformats.org/officeDocument/2006/relationships/image" Target="../media/image97.wmf"/><Relationship Id="rId5" Type="http://schemas.openxmlformats.org/officeDocument/2006/relationships/image" Target="../media/image96.wmf"/><Relationship Id="rId4" Type="http://schemas.openxmlformats.org/officeDocument/2006/relationships/image" Target="../media/image95.wmf"/><Relationship Id="rId9" Type="http://schemas.openxmlformats.org/officeDocument/2006/relationships/image" Target="../media/image94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wmf"/><Relationship Id="rId13" Type="http://schemas.openxmlformats.org/officeDocument/2006/relationships/image" Target="../media/image112.wmf"/><Relationship Id="rId3" Type="http://schemas.openxmlformats.org/officeDocument/2006/relationships/image" Target="../media/image102.wmf"/><Relationship Id="rId7" Type="http://schemas.openxmlformats.org/officeDocument/2006/relationships/image" Target="../media/image106.wmf"/><Relationship Id="rId12" Type="http://schemas.openxmlformats.org/officeDocument/2006/relationships/image" Target="../media/image111.wmf"/><Relationship Id="rId2" Type="http://schemas.openxmlformats.org/officeDocument/2006/relationships/image" Target="../media/image101.wmf"/><Relationship Id="rId1" Type="http://schemas.openxmlformats.org/officeDocument/2006/relationships/image" Target="../media/image100.wmf"/><Relationship Id="rId6" Type="http://schemas.openxmlformats.org/officeDocument/2006/relationships/image" Target="../media/image105.wmf"/><Relationship Id="rId11" Type="http://schemas.openxmlformats.org/officeDocument/2006/relationships/image" Target="../media/image110.wmf"/><Relationship Id="rId5" Type="http://schemas.openxmlformats.org/officeDocument/2006/relationships/image" Target="../media/image104.wmf"/><Relationship Id="rId15" Type="http://schemas.openxmlformats.org/officeDocument/2006/relationships/image" Target="../media/image114.wmf"/><Relationship Id="rId10" Type="http://schemas.openxmlformats.org/officeDocument/2006/relationships/image" Target="../media/image109.wmf"/><Relationship Id="rId4" Type="http://schemas.openxmlformats.org/officeDocument/2006/relationships/image" Target="../media/image103.wmf"/><Relationship Id="rId9" Type="http://schemas.openxmlformats.org/officeDocument/2006/relationships/image" Target="../media/image108.wmf"/><Relationship Id="rId14" Type="http://schemas.openxmlformats.org/officeDocument/2006/relationships/image" Target="../media/image113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wmf"/><Relationship Id="rId13" Type="http://schemas.openxmlformats.org/officeDocument/2006/relationships/image" Target="../media/image127.wmf"/><Relationship Id="rId3" Type="http://schemas.openxmlformats.org/officeDocument/2006/relationships/image" Target="../media/image117.wmf"/><Relationship Id="rId7" Type="http://schemas.openxmlformats.org/officeDocument/2006/relationships/image" Target="../media/image121.wmf"/><Relationship Id="rId12" Type="http://schemas.openxmlformats.org/officeDocument/2006/relationships/image" Target="../media/image126.wmf"/><Relationship Id="rId2" Type="http://schemas.openxmlformats.org/officeDocument/2006/relationships/image" Target="../media/image116.wmf"/><Relationship Id="rId1" Type="http://schemas.openxmlformats.org/officeDocument/2006/relationships/image" Target="../media/image115.wmf"/><Relationship Id="rId6" Type="http://schemas.openxmlformats.org/officeDocument/2006/relationships/image" Target="../media/image120.wmf"/><Relationship Id="rId11" Type="http://schemas.openxmlformats.org/officeDocument/2006/relationships/image" Target="../media/image125.wmf"/><Relationship Id="rId5" Type="http://schemas.openxmlformats.org/officeDocument/2006/relationships/image" Target="../media/image119.wmf"/><Relationship Id="rId10" Type="http://schemas.openxmlformats.org/officeDocument/2006/relationships/image" Target="../media/image124.wmf"/><Relationship Id="rId4" Type="http://schemas.openxmlformats.org/officeDocument/2006/relationships/image" Target="../media/image118.wmf"/><Relationship Id="rId9" Type="http://schemas.openxmlformats.org/officeDocument/2006/relationships/image" Target="../media/image123.wmf"/><Relationship Id="rId14" Type="http://schemas.openxmlformats.org/officeDocument/2006/relationships/image" Target="../media/image12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wmf"/><Relationship Id="rId13" Type="http://schemas.openxmlformats.org/officeDocument/2006/relationships/image" Target="../media/image124.wmf"/><Relationship Id="rId3" Type="http://schemas.openxmlformats.org/officeDocument/2006/relationships/image" Target="../media/image117.wmf"/><Relationship Id="rId7" Type="http://schemas.openxmlformats.org/officeDocument/2006/relationships/image" Target="../media/image130.wmf"/><Relationship Id="rId12" Type="http://schemas.openxmlformats.org/officeDocument/2006/relationships/image" Target="../media/image134.wmf"/><Relationship Id="rId2" Type="http://schemas.openxmlformats.org/officeDocument/2006/relationships/image" Target="../media/image129.wmf"/><Relationship Id="rId1" Type="http://schemas.openxmlformats.org/officeDocument/2006/relationships/image" Target="../media/image115.wmf"/><Relationship Id="rId6" Type="http://schemas.openxmlformats.org/officeDocument/2006/relationships/image" Target="../media/image121.wmf"/><Relationship Id="rId11" Type="http://schemas.openxmlformats.org/officeDocument/2006/relationships/image" Target="../media/image133.wmf"/><Relationship Id="rId5" Type="http://schemas.openxmlformats.org/officeDocument/2006/relationships/image" Target="../media/image120.wmf"/><Relationship Id="rId15" Type="http://schemas.openxmlformats.org/officeDocument/2006/relationships/image" Target="../media/image136.wmf"/><Relationship Id="rId10" Type="http://schemas.openxmlformats.org/officeDocument/2006/relationships/image" Target="../media/image132.wmf"/><Relationship Id="rId4" Type="http://schemas.openxmlformats.org/officeDocument/2006/relationships/image" Target="../media/image119.wmf"/><Relationship Id="rId9" Type="http://schemas.openxmlformats.org/officeDocument/2006/relationships/image" Target="../media/image126.wmf"/><Relationship Id="rId14" Type="http://schemas.openxmlformats.org/officeDocument/2006/relationships/image" Target="../media/image13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image" Target="../media/image46.wmf"/><Relationship Id="rId3" Type="http://schemas.openxmlformats.org/officeDocument/2006/relationships/image" Target="../media/image32.wmf"/><Relationship Id="rId7" Type="http://schemas.openxmlformats.org/officeDocument/2006/relationships/image" Target="../media/image40.wmf"/><Relationship Id="rId12" Type="http://schemas.openxmlformats.org/officeDocument/2006/relationships/image" Target="../media/image45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39.wmf"/><Relationship Id="rId11" Type="http://schemas.openxmlformats.org/officeDocument/2006/relationships/image" Target="../media/image44.wmf"/><Relationship Id="rId5" Type="http://schemas.openxmlformats.org/officeDocument/2006/relationships/image" Target="../media/image38.wmf"/><Relationship Id="rId10" Type="http://schemas.openxmlformats.org/officeDocument/2006/relationships/image" Target="../media/image43.wmf"/><Relationship Id="rId4" Type="http://schemas.openxmlformats.org/officeDocument/2006/relationships/image" Target="../media/image37.wmf"/><Relationship Id="rId9" Type="http://schemas.openxmlformats.org/officeDocument/2006/relationships/image" Target="../media/image4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4" Type="http://schemas.openxmlformats.org/officeDocument/2006/relationships/image" Target="../media/image5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24" tIns="48313" rIns="96624" bIns="483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24" tIns="48313" rIns="96624" bIns="48313" rtlCol="0"/>
          <a:lstStyle>
            <a:lvl1pPr algn="r">
              <a:defRPr sz="1200"/>
            </a:lvl1pPr>
          </a:lstStyle>
          <a:p>
            <a:fld id="{7F03976C-AB5F-488F-AF6F-14BAD6430E25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24" tIns="48313" rIns="96624" bIns="483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24" tIns="48313" rIns="96624" bIns="48313" rtlCol="0" anchor="b"/>
          <a:lstStyle>
            <a:lvl1pPr algn="r">
              <a:defRPr sz="1200"/>
            </a:lvl1pPr>
          </a:lstStyle>
          <a:p>
            <a:fld id="{5279D5EA-5498-4BEF-BB9E-47B9410C45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843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E4C79176-B80D-4294-8D11-FCC7EC22FBC7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9" y="4560890"/>
            <a:ext cx="5851525" cy="4319587"/>
          </a:xfrm>
          <a:prstGeom prst="rect">
            <a:avLst/>
          </a:prstGeom>
        </p:spPr>
        <p:txBody>
          <a:bodyPr vert="horz" lIns="91427" tIns="45714" rIns="91427" bIns="457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BE14AEB0-1324-40B1-AC71-167F86B8D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11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D598-42D0-4B71-8728-ED9E8CDA1A8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8B35-F5DD-4D6D-8626-9538889910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D598-42D0-4B71-8728-ED9E8CDA1A8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8B35-F5DD-4D6D-8626-9538889910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D598-42D0-4B71-8728-ED9E8CDA1A8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8B35-F5DD-4D6D-8626-9538889910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29600" y="6492875"/>
            <a:ext cx="914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D598-42D0-4B71-8728-ED9E8CDA1A8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8B35-F5DD-4D6D-8626-9538889910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D598-42D0-4B71-8728-ED9E8CDA1A8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8B35-F5DD-4D6D-8626-9538889910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D598-42D0-4B71-8728-ED9E8CDA1A8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8B35-F5DD-4D6D-8626-9538889910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D598-42D0-4B71-8728-ED9E8CDA1A8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8B35-F5DD-4D6D-8626-9538889910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D598-42D0-4B71-8728-ED9E8CDA1A8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8B35-F5DD-4D6D-8626-9538889910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D598-42D0-4B71-8728-ED9E8CDA1A8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8B35-F5DD-4D6D-8626-9538889910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D598-42D0-4B71-8728-ED9E8CDA1A8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8B35-F5DD-4D6D-8626-9538889910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AD598-42D0-4B71-8728-ED9E8CDA1A8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D8B35-F5DD-4D6D-8626-9538889910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AD598-42D0-4B71-8728-ED9E8CDA1A8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D8B35-F5DD-4D6D-8626-9538889910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8465609" y="0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L17-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3140" y="6550223"/>
            <a:ext cx="8997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Slides courtesy of Prof M L Kraft,</a:t>
            </a:r>
            <a:r>
              <a:rPr lang="en-US" sz="1400" baseline="0" dirty="0" smtClean="0"/>
              <a:t> Chemical &amp; Biomolecular </a:t>
            </a:r>
            <a:r>
              <a:rPr lang="en-US" sz="1400" baseline="0" dirty="0" err="1" smtClean="0"/>
              <a:t>Engr</a:t>
            </a:r>
            <a:r>
              <a:rPr lang="en-US" sz="1400" baseline="0" dirty="0" smtClean="0"/>
              <a:t> </a:t>
            </a:r>
            <a:r>
              <a:rPr lang="en-US" sz="1400" baseline="0" dirty="0" err="1" smtClean="0"/>
              <a:t>Dept</a:t>
            </a:r>
            <a:r>
              <a:rPr lang="en-US" sz="1400" baseline="0" dirty="0" smtClean="0"/>
              <a:t>, University of Illinois, Urbana-Champaign.</a:t>
            </a: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8465609" y="0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L17-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73140" y="6550223"/>
            <a:ext cx="8997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Slides courtesy of Prof M L Kraft,</a:t>
            </a:r>
            <a:r>
              <a:rPr lang="en-US" sz="1400" baseline="0" dirty="0" smtClean="0"/>
              <a:t> Chemical &amp; Biomolecular </a:t>
            </a:r>
            <a:r>
              <a:rPr lang="en-US" sz="1400" baseline="0" dirty="0" err="1" smtClean="0"/>
              <a:t>Engr</a:t>
            </a:r>
            <a:r>
              <a:rPr lang="en-US" sz="1400" baseline="0" dirty="0" smtClean="0"/>
              <a:t> </a:t>
            </a:r>
            <a:r>
              <a:rPr lang="en-US" sz="1400" baseline="0" dirty="0" err="1" smtClean="0"/>
              <a:t>Dept</a:t>
            </a:r>
            <a:r>
              <a:rPr lang="en-US" sz="1400" baseline="0" dirty="0" smtClean="0"/>
              <a:t>, University of Illinois, Urbana-Champaign.</a:t>
            </a: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7030A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4.jpeg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35.bin"/><Relationship Id="rId18" Type="http://schemas.openxmlformats.org/officeDocument/2006/relationships/image" Target="../media/image41.wmf"/><Relationship Id="rId26" Type="http://schemas.openxmlformats.org/officeDocument/2006/relationships/image" Target="../media/image45.wmf"/><Relationship Id="rId3" Type="http://schemas.openxmlformats.org/officeDocument/2006/relationships/oleObject" Target="../embeddings/oleObject30.bin"/><Relationship Id="rId21" Type="http://schemas.openxmlformats.org/officeDocument/2006/relationships/oleObject" Target="../embeddings/oleObject39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8.wmf"/><Relationship Id="rId17" Type="http://schemas.openxmlformats.org/officeDocument/2006/relationships/oleObject" Target="../embeddings/oleObject37.bin"/><Relationship Id="rId25" Type="http://schemas.openxmlformats.org/officeDocument/2006/relationships/oleObject" Target="../embeddings/oleObject41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40.wmf"/><Relationship Id="rId20" Type="http://schemas.openxmlformats.org/officeDocument/2006/relationships/image" Target="../media/image42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34.bin"/><Relationship Id="rId24" Type="http://schemas.openxmlformats.org/officeDocument/2006/relationships/image" Target="../media/image44.wmf"/><Relationship Id="rId5" Type="http://schemas.openxmlformats.org/officeDocument/2006/relationships/oleObject" Target="../embeddings/oleObject31.bin"/><Relationship Id="rId15" Type="http://schemas.openxmlformats.org/officeDocument/2006/relationships/oleObject" Target="../embeddings/oleObject36.bin"/><Relationship Id="rId23" Type="http://schemas.openxmlformats.org/officeDocument/2006/relationships/oleObject" Target="../embeddings/oleObject40.bin"/><Relationship Id="rId28" Type="http://schemas.openxmlformats.org/officeDocument/2006/relationships/image" Target="../media/image46.wmf"/><Relationship Id="rId10" Type="http://schemas.openxmlformats.org/officeDocument/2006/relationships/image" Target="../media/image37.wmf"/><Relationship Id="rId19" Type="http://schemas.openxmlformats.org/officeDocument/2006/relationships/oleObject" Target="../embeddings/oleObject38.bin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39.wmf"/><Relationship Id="rId22" Type="http://schemas.openxmlformats.org/officeDocument/2006/relationships/image" Target="../media/image43.wmf"/><Relationship Id="rId27" Type="http://schemas.openxmlformats.org/officeDocument/2006/relationships/oleObject" Target="../embeddings/oleObject4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5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4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12" Type="http://schemas.openxmlformats.org/officeDocument/2006/relationships/image" Target="../media/image5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51.bin"/><Relationship Id="rId5" Type="http://schemas.openxmlformats.org/officeDocument/2006/relationships/oleObject" Target="../embeddings/oleObject48.bin"/><Relationship Id="rId10" Type="http://schemas.openxmlformats.org/officeDocument/2006/relationships/image" Target="../media/image54.wmf"/><Relationship Id="rId4" Type="http://schemas.openxmlformats.org/officeDocument/2006/relationships/image" Target="../media/image51.wmf"/><Relationship Id="rId9" Type="http://schemas.openxmlformats.org/officeDocument/2006/relationships/oleObject" Target="../embeddings/oleObject50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53.bin"/><Relationship Id="rId4" Type="http://schemas.openxmlformats.org/officeDocument/2006/relationships/image" Target="../media/image56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56.bin"/><Relationship Id="rId10" Type="http://schemas.openxmlformats.org/officeDocument/2006/relationships/image" Target="../media/image58.wmf"/><Relationship Id="rId4" Type="http://schemas.openxmlformats.org/officeDocument/2006/relationships/image" Target="../media/image56.wmf"/><Relationship Id="rId9" Type="http://schemas.openxmlformats.org/officeDocument/2006/relationships/oleObject" Target="../embeddings/oleObject58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13" Type="http://schemas.openxmlformats.org/officeDocument/2006/relationships/oleObject" Target="../embeddings/oleObject64.bin"/><Relationship Id="rId18" Type="http://schemas.openxmlformats.org/officeDocument/2006/relationships/image" Target="../media/image62.wmf"/><Relationship Id="rId3" Type="http://schemas.openxmlformats.org/officeDocument/2006/relationships/oleObject" Target="../embeddings/oleObject59.bin"/><Relationship Id="rId21" Type="http://schemas.openxmlformats.org/officeDocument/2006/relationships/image" Target="../media/image63.wmf"/><Relationship Id="rId7" Type="http://schemas.openxmlformats.org/officeDocument/2006/relationships/oleObject" Target="../embeddings/oleObject61.bin"/><Relationship Id="rId12" Type="http://schemas.openxmlformats.org/officeDocument/2006/relationships/image" Target="../media/image59.wmf"/><Relationship Id="rId17" Type="http://schemas.openxmlformats.org/officeDocument/2006/relationships/oleObject" Target="../embeddings/oleObject6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1.wmf"/><Relationship Id="rId20" Type="http://schemas.openxmlformats.org/officeDocument/2006/relationships/oleObject" Target="../embeddings/oleObject68.bin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63.bin"/><Relationship Id="rId5" Type="http://schemas.openxmlformats.org/officeDocument/2006/relationships/oleObject" Target="../embeddings/oleObject60.bin"/><Relationship Id="rId15" Type="http://schemas.openxmlformats.org/officeDocument/2006/relationships/oleObject" Target="../embeddings/oleObject65.bin"/><Relationship Id="rId23" Type="http://schemas.openxmlformats.org/officeDocument/2006/relationships/image" Target="../media/image64.wmf"/><Relationship Id="rId10" Type="http://schemas.openxmlformats.org/officeDocument/2006/relationships/image" Target="../media/image58.wmf"/><Relationship Id="rId19" Type="http://schemas.openxmlformats.org/officeDocument/2006/relationships/oleObject" Target="../embeddings/oleObject67.bin"/><Relationship Id="rId4" Type="http://schemas.openxmlformats.org/officeDocument/2006/relationships/image" Target="../media/image56.wmf"/><Relationship Id="rId9" Type="http://schemas.openxmlformats.org/officeDocument/2006/relationships/oleObject" Target="../embeddings/oleObject62.bin"/><Relationship Id="rId14" Type="http://schemas.openxmlformats.org/officeDocument/2006/relationships/image" Target="../media/image60.wmf"/><Relationship Id="rId22" Type="http://schemas.openxmlformats.org/officeDocument/2006/relationships/oleObject" Target="../embeddings/oleObject69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13" Type="http://schemas.openxmlformats.org/officeDocument/2006/relationships/oleObject" Target="../embeddings/oleObject75.bin"/><Relationship Id="rId18" Type="http://schemas.openxmlformats.org/officeDocument/2006/relationships/image" Target="../media/image68.wmf"/><Relationship Id="rId26" Type="http://schemas.openxmlformats.org/officeDocument/2006/relationships/image" Target="../media/image72.wmf"/><Relationship Id="rId3" Type="http://schemas.openxmlformats.org/officeDocument/2006/relationships/oleObject" Target="../embeddings/oleObject70.bin"/><Relationship Id="rId21" Type="http://schemas.openxmlformats.org/officeDocument/2006/relationships/oleObject" Target="../embeddings/oleObject79.bin"/><Relationship Id="rId7" Type="http://schemas.openxmlformats.org/officeDocument/2006/relationships/oleObject" Target="../embeddings/oleObject72.bin"/><Relationship Id="rId12" Type="http://schemas.openxmlformats.org/officeDocument/2006/relationships/image" Target="../media/image65.wmf"/><Relationship Id="rId17" Type="http://schemas.openxmlformats.org/officeDocument/2006/relationships/oleObject" Target="../embeddings/oleObject77.bin"/><Relationship Id="rId25" Type="http://schemas.openxmlformats.org/officeDocument/2006/relationships/oleObject" Target="../embeddings/oleObject8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7.wmf"/><Relationship Id="rId20" Type="http://schemas.openxmlformats.org/officeDocument/2006/relationships/image" Target="../media/image69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74.bin"/><Relationship Id="rId24" Type="http://schemas.openxmlformats.org/officeDocument/2006/relationships/image" Target="../media/image71.wmf"/><Relationship Id="rId5" Type="http://schemas.openxmlformats.org/officeDocument/2006/relationships/oleObject" Target="../embeddings/oleObject71.bin"/><Relationship Id="rId15" Type="http://schemas.openxmlformats.org/officeDocument/2006/relationships/oleObject" Target="../embeddings/oleObject76.bin"/><Relationship Id="rId23" Type="http://schemas.openxmlformats.org/officeDocument/2006/relationships/oleObject" Target="../embeddings/oleObject80.bin"/><Relationship Id="rId10" Type="http://schemas.openxmlformats.org/officeDocument/2006/relationships/image" Target="../media/image58.wmf"/><Relationship Id="rId19" Type="http://schemas.openxmlformats.org/officeDocument/2006/relationships/oleObject" Target="../embeddings/oleObject78.bin"/><Relationship Id="rId4" Type="http://schemas.openxmlformats.org/officeDocument/2006/relationships/image" Target="../media/image56.wmf"/><Relationship Id="rId9" Type="http://schemas.openxmlformats.org/officeDocument/2006/relationships/oleObject" Target="../embeddings/oleObject73.bin"/><Relationship Id="rId14" Type="http://schemas.openxmlformats.org/officeDocument/2006/relationships/image" Target="../media/image66.wmf"/><Relationship Id="rId22" Type="http://schemas.openxmlformats.org/officeDocument/2006/relationships/image" Target="../media/image70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13" Type="http://schemas.openxmlformats.org/officeDocument/2006/relationships/oleObject" Target="../embeddings/oleObject87.bin"/><Relationship Id="rId18" Type="http://schemas.openxmlformats.org/officeDocument/2006/relationships/image" Target="../media/image75.wmf"/><Relationship Id="rId3" Type="http://schemas.openxmlformats.org/officeDocument/2006/relationships/oleObject" Target="../embeddings/oleObject82.bin"/><Relationship Id="rId7" Type="http://schemas.openxmlformats.org/officeDocument/2006/relationships/oleObject" Target="../embeddings/oleObject84.bin"/><Relationship Id="rId12" Type="http://schemas.openxmlformats.org/officeDocument/2006/relationships/image" Target="../media/image65.wmf"/><Relationship Id="rId17" Type="http://schemas.openxmlformats.org/officeDocument/2006/relationships/oleObject" Target="../embeddings/oleObject8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4.wmf"/><Relationship Id="rId20" Type="http://schemas.openxmlformats.org/officeDocument/2006/relationships/image" Target="../media/image76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86.bin"/><Relationship Id="rId5" Type="http://schemas.openxmlformats.org/officeDocument/2006/relationships/oleObject" Target="../embeddings/oleObject83.bin"/><Relationship Id="rId15" Type="http://schemas.openxmlformats.org/officeDocument/2006/relationships/oleObject" Target="../embeddings/oleObject88.bin"/><Relationship Id="rId10" Type="http://schemas.openxmlformats.org/officeDocument/2006/relationships/image" Target="../media/image58.wmf"/><Relationship Id="rId19" Type="http://schemas.openxmlformats.org/officeDocument/2006/relationships/oleObject" Target="../embeddings/oleObject90.bin"/><Relationship Id="rId4" Type="http://schemas.openxmlformats.org/officeDocument/2006/relationships/image" Target="../media/image56.wmf"/><Relationship Id="rId9" Type="http://schemas.openxmlformats.org/officeDocument/2006/relationships/oleObject" Target="../embeddings/oleObject85.bin"/><Relationship Id="rId14" Type="http://schemas.openxmlformats.org/officeDocument/2006/relationships/image" Target="../media/image73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0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13" Type="http://schemas.openxmlformats.org/officeDocument/2006/relationships/oleObject" Target="../embeddings/oleObject96.bin"/><Relationship Id="rId18" Type="http://schemas.openxmlformats.org/officeDocument/2006/relationships/image" Target="../media/image81.wmf"/><Relationship Id="rId3" Type="http://schemas.openxmlformats.org/officeDocument/2006/relationships/oleObject" Target="../embeddings/oleObject91.bin"/><Relationship Id="rId21" Type="http://schemas.openxmlformats.org/officeDocument/2006/relationships/oleObject" Target="../embeddings/oleObject100.bin"/><Relationship Id="rId7" Type="http://schemas.openxmlformats.org/officeDocument/2006/relationships/oleObject" Target="../embeddings/oleObject93.bin"/><Relationship Id="rId12" Type="http://schemas.openxmlformats.org/officeDocument/2006/relationships/image" Target="../media/image78.wmf"/><Relationship Id="rId17" Type="http://schemas.openxmlformats.org/officeDocument/2006/relationships/oleObject" Target="../embeddings/oleObject9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0.wmf"/><Relationship Id="rId20" Type="http://schemas.openxmlformats.org/officeDocument/2006/relationships/image" Target="../media/image82.w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95.bin"/><Relationship Id="rId24" Type="http://schemas.openxmlformats.org/officeDocument/2006/relationships/image" Target="../media/image84.wmf"/><Relationship Id="rId5" Type="http://schemas.openxmlformats.org/officeDocument/2006/relationships/oleObject" Target="../embeddings/oleObject92.bin"/><Relationship Id="rId15" Type="http://schemas.openxmlformats.org/officeDocument/2006/relationships/oleObject" Target="../embeddings/oleObject97.bin"/><Relationship Id="rId23" Type="http://schemas.openxmlformats.org/officeDocument/2006/relationships/oleObject" Target="../embeddings/oleObject101.bin"/><Relationship Id="rId10" Type="http://schemas.openxmlformats.org/officeDocument/2006/relationships/image" Target="../media/image77.wmf"/><Relationship Id="rId19" Type="http://schemas.openxmlformats.org/officeDocument/2006/relationships/oleObject" Target="../embeddings/oleObject99.bin"/><Relationship Id="rId4" Type="http://schemas.openxmlformats.org/officeDocument/2006/relationships/image" Target="../media/image56.wmf"/><Relationship Id="rId9" Type="http://schemas.openxmlformats.org/officeDocument/2006/relationships/oleObject" Target="../embeddings/oleObject94.bin"/><Relationship Id="rId14" Type="http://schemas.openxmlformats.org/officeDocument/2006/relationships/image" Target="../media/image79.wmf"/><Relationship Id="rId22" Type="http://schemas.openxmlformats.org/officeDocument/2006/relationships/image" Target="../media/image83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13" Type="http://schemas.openxmlformats.org/officeDocument/2006/relationships/oleObject" Target="../embeddings/oleObject107.bin"/><Relationship Id="rId18" Type="http://schemas.openxmlformats.org/officeDocument/2006/relationships/image" Target="../media/image89.wmf"/><Relationship Id="rId26" Type="http://schemas.openxmlformats.org/officeDocument/2006/relationships/image" Target="../media/image93.wmf"/><Relationship Id="rId3" Type="http://schemas.openxmlformats.org/officeDocument/2006/relationships/oleObject" Target="../embeddings/oleObject102.bin"/><Relationship Id="rId21" Type="http://schemas.openxmlformats.org/officeDocument/2006/relationships/oleObject" Target="../embeddings/oleObject111.bin"/><Relationship Id="rId7" Type="http://schemas.openxmlformats.org/officeDocument/2006/relationships/oleObject" Target="../embeddings/oleObject104.bin"/><Relationship Id="rId12" Type="http://schemas.openxmlformats.org/officeDocument/2006/relationships/image" Target="../media/image86.wmf"/><Relationship Id="rId17" Type="http://schemas.openxmlformats.org/officeDocument/2006/relationships/oleObject" Target="../embeddings/oleObject109.bin"/><Relationship Id="rId25" Type="http://schemas.openxmlformats.org/officeDocument/2006/relationships/oleObject" Target="../embeddings/oleObject11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8.wmf"/><Relationship Id="rId20" Type="http://schemas.openxmlformats.org/officeDocument/2006/relationships/image" Target="../media/image90.wmf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106.bin"/><Relationship Id="rId24" Type="http://schemas.openxmlformats.org/officeDocument/2006/relationships/image" Target="../media/image92.wmf"/><Relationship Id="rId5" Type="http://schemas.openxmlformats.org/officeDocument/2006/relationships/oleObject" Target="../embeddings/oleObject103.bin"/><Relationship Id="rId15" Type="http://schemas.openxmlformats.org/officeDocument/2006/relationships/oleObject" Target="../embeddings/oleObject108.bin"/><Relationship Id="rId23" Type="http://schemas.openxmlformats.org/officeDocument/2006/relationships/oleObject" Target="../embeddings/oleObject112.bin"/><Relationship Id="rId28" Type="http://schemas.openxmlformats.org/officeDocument/2006/relationships/image" Target="../media/image94.wmf"/><Relationship Id="rId10" Type="http://schemas.openxmlformats.org/officeDocument/2006/relationships/image" Target="../media/image85.wmf"/><Relationship Id="rId19" Type="http://schemas.openxmlformats.org/officeDocument/2006/relationships/oleObject" Target="../embeddings/oleObject110.bin"/><Relationship Id="rId4" Type="http://schemas.openxmlformats.org/officeDocument/2006/relationships/image" Target="../media/image56.wmf"/><Relationship Id="rId9" Type="http://schemas.openxmlformats.org/officeDocument/2006/relationships/oleObject" Target="../embeddings/oleObject105.bin"/><Relationship Id="rId14" Type="http://schemas.openxmlformats.org/officeDocument/2006/relationships/image" Target="../media/image87.wmf"/><Relationship Id="rId22" Type="http://schemas.openxmlformats.org/officeDocument/2006/relationships/image" Target="../media/image91.wmf"/><Relationship Id="rId27" Type="http://schemas.openxmlformats.org/officeDocument/2006/relationships/oleObject" Target="../embeddings/oleObject114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13" Type="http://schemas.openxmlformats.org/officeDocument/2006/relationships/oleObject" Target="../embeddings/oleObject120.bin"/><Relationship Id="rId18" Type="http://schemas.openxmlformats.org/officeDocument/2006/relationships/image" Target="../media/image99.wmf"/><Relationship Id="rId3" Type="http://schemas.openxmlformats.org/officeDocument/2006/relationships/oleObject" Target="../embeddings/oleObject115.bin"/><Relationship Id="rId7" Type="http://schemas.openxmlformats.org/officeDocument/2006/relationships/oleObject" Target="../embeddings/oleObject117.bin"/><Relationship Id="rId12" Type="http://schemas.openxmlformats.org/officeDocument/2006/relationships/image" Target="../media/image96.wmf"/><Relationship Id="rId17" Type="http://schemas.openxmlformats.org/officeDocument/2006/relationships/oleObject" Target="../embeddings/oleObject12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8.wmf"/><Relationship Id="rId20" Type="http://schemas.openxmlformats.org/officeDocument/2006/relationships/image" Target="../media/image94.wmf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119.bin"/><Relationship Id="rId5" Type="http://schemas.openxmlformats.org/officeDocument/2006/relationships/oleObject" Target="../embeddings/oleObject116.bin"/><Relationship Id="rId15" Type="http://schemas.openxmlformats.org/officeDocument/2006/relationships/oleObject" Target="../embeddings/oleObject121.bin"/><Relationship Id="rId10" Type="http://schemas.openxmlformats.org/officeDocument/2006/relationships/image" Target="../media/image95.wmf"/><Relationship Id="rId19" Type="http://schemas.openxmlformats.org/officeDocument/2006/relationships/oleObject" Target="../embeddings/oleObject123.bin"/><Relationship Id="rId4" Type="http://schemas.openxmlformats.org/officeDocument/2006/relationships/image" Target="../media/image56.wmf"/><Relationship Id="rId9" Type="http://schemas.openxmlformats.org/officeDocument/2006/relationships/oleObject" Target="../embeddings/oleObject118.bin"/><Relationship Id="rId14" Type="http://schemas.openxmlformats.org/officeDocument/2006/relationships/image" Target="../media/image97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wmf"/><Relationship Id="rId13" Type="http://schemas.openxmlformats.org/officeDocument/2006/relationships/oleObject" Target="../embeddings/oleObject129.bin"/><Relationship Id="rId18" Type="http://schemas.openxmlformats.org/officeDocument/2006/relationships/image" Target="../media/image107.wmf"/><Relationship Id="rId26" Type="http://schemas.openxmlformats.org/officeDocument/2006/relationships/image" Target="../media/image111.wmf"/><Relationship Id="rId3" Type="http://schemas.openxmlformats.org/officeDocument/2006/relationships/oleObject" Target="../embeddings/oleObject124.bin"/><Relationship Id="rId21" Type="http://schemas.openxmlformats.org/officeDocument/2006/relationships/oleObject" Target="../embeddings/oleObject133.bin"/><Relationship Id="rId7" Type="http://schemas.openxmlformats.org/officeDocument/2006/relationships/oleObject" Target="../embeddings/oleObject126.bin"/><Relationship Id="rId12" Type="http://schemas.openxmlformats.org/officeDocument/2006/relationships/image" Target="../media/image104.wmf"/><Relationship Id="rId17" Type="http://schemas.openxmlformats.org/officeDocument/2006/relationships/oleObject" Target="../embeddings/oleObject131.bin"/><Relationship Id="rId25" Type="http://schemas.openxmlformats.org/officeDocument/2006/relationships/oleObject" Target="../embeddings/oleObject13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6.wmf"/><Relationship Id="rId20" Type="http://schemas.openxmlformats.org/officeDocument/2006/relationships/image" Target="../media/image108.wmf"/><Relationship Id="rId29" Type="http://schemas.openxmlformats.org/officeDocument/2006/relationships/oleObject" Target="../embeddings/oleObject137.bin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01.wmf"/><Relationship Id="rId11" Type="http://schemas.openxmlformats.org/officeDocument/2006/relationships/oleObject" Target="../embeddings/oleObject128.bin"/><Relationship Id="rId24" Type="http://schemas.openxmlformats.org/officeDocument/2006/relationships/image" Target="../media/image110.wmf"/><Relationship Id="rId32" Type="http://schemas.openxmlformats.org/officeDocument/2006/relationships/image" Target="../media/image114.wmf"/><Relationship Id="rId5" Type="http://schemas.openxmlformats.org/officeDocument/2006/relationships/oleObject" Target="../embeddings/oleObject125.bin"/><Relationship Id="rId15" Type="http://schemas.openxmlformats.org/officeDocument/2006/relationships/oleObject" Target="../embeddings/oleObject130.bin"/><Relationship Id="rId23" Type="http://schemas.openxmlformats.org/officeDocument/2006/relationships/oleObject" Target="../embeddings/oleObject134.bin"/><Relationship Id="rId28" Type="http://schemas.openxmlformats.org/officeDocument/2006/relationships/image" Target="../media/image112.wmf"/><Relationship Id="rId10" Type="http://schemas.openxmlformats.org/officeDocument/2006/relationships/image" Target="../media/image103.wmf"/><Relationship Id="rId19" Type="http://schemas.openxmlformats.org/officeDocument/2006/relationships/oleObject" Target="../embeddings/oleObject132.bin"/><Relationship Id="rId31" Type="http://schemas.openxmlformats.org/officeDocument/2006/relationships/oleObject" Target="../embeddings/oleObject138.bin"/><Relationship Id="rId4" Type="http://schemas.openxmlformats.org/officeDocument/2006/relationships/image" Target="../media/image100.wmf"/><Relationship Id="rId9" Type="http://schemas.openxmlformats.org/officeDocument/2006/relationships/oleObject" Target="../embeddings/oleObject127.bin"/><Relationship Id="rId14" Type="http://schemas.openxmlformats.org/officeDocument/2006/relationships/image" Target="../media/image105.wmf"/><Relationship Id="rId22" Type="http://schemas.openxmlformats.org/officeDocument/2006/relationships/image" Target="../media/image109.wmf"/><Relationship Id="rId27" Type="http://schemas.openxmlformats.org/officeDocument/2006/relationships/oleObject" Target="../embeddings/oleObject136.bin"/><Relationship Id="rId30" Type="http://schemas.openxmlformats.org/officeDocument/2006/relationships/image" Target="../media/image113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wmf"/><Relationship Id="rId13" Type="http://schemas.openxmlformats.org/officeDocument/2006/relationships/oleObject" Target="../embeddings/oleObject144.bin"/><Relationship Id="rId18" Type="http://schemas.openxmlformats.org/officeDocument/2006/relationships/image" Target="../media/image122.wmf"/><Relationship Id="rId26" Type="http://schemas.openxmlformats.org/officeDocument/2006/relationships/image" Target="../media/image126.wmf"/><Relationship Id="rId3" Type="http://schemas.openxmlformats.org/officeDocument/2006/relationships/oleObject" Target="../embeddings/oleObject139.bin"/><Relationship Id="rId21" Type="http://schemas.openxmlformats.org/officeDocument/2006/relationships/oleObject" Target="../embeddings/oleObject148.bin"/><Relationship Id="rId7" Type="http://schemas.openxmlformats.org/officeDocument/2006/relationships/oleObject" Target="../embeddings/oleObject141.bin"/><Relationship Id="rId12" Type="http://schemas.openxmlformats.org/officeDocument/2006/relationships/image" Target="../media/image119.wmf"/><Relationship Id="rId17" Type="http://schemas.openxmlformats.org/officeDocument/2006/relationships/oleObject" Target="../embeddings/oleObject146.bin"/><Relationship Id="rId25" Type="http://schemas.openxmlformats.org/officeDocument/2006/relationships/oleObject" Target="../embeddings/oleObject15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21.wmf"/><Relationship Id="rId20" Type="http://schemas.openxmlformats.org/officeDocument/2006/relationships/image" Target="../media/image123.wmf"/><Relationship Id="rId29" Type="http://schemas.openxmlformats.org/officeDocument/2006/relationships/oleObject" Target="../embeddings/oleObject152.bin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16.wmf"/><Relationship Id="rId11" Type="http://schemas.openxmlformats.org/officeDocument/2006/relationships/oleObject" Target="../embeddings/oleObject143.bin"/><Relationship Id="rId24" Type="http://schemas.openxmlformats.org/officeDocument/2006/relationships/image" Target="../media/image125.wmf"/><Relationship Id="rId5" Type="http://schemas.openxmlformats.org/officeDocument/2006/relationships/oleObject" Target="../embeddings/oleObject140.bin"/><Relationship Id="rId15" Type="http://schemas.openxmlformats.org/officeDocument/2006/relationships/oleObject" Target="../embeddings/oleObject145.bin"/><Relationship Id="rId23" Type="http://schemas.openxmlformats.org/officeDocument/2006/relationships/oleObject" Target="../embeddings/oleObject149.bin"/><Relationship Id="rId28" Type="http://schemas.openxmlformats.org/officeDocument/2006/relationships/image" Target="../media/image127.wmf"/><Relationship Id="rId10" Type="http://schemas.openxmlformats.org/officeDocument/2006/relationships/image" Target="../media/image118.wmf"/><Relationship Id="rId19" Type="http://schemas.openxmlformats.org/officeDocument/2006/relationships/oleObject" Target="../embeddings/oleObject147.bin"/><Relationship Id="rId4" Type="http://schemas.openxmlformats.org/officeDocument/2006/relationships/image" Target="../media/image115.wmf"/><Relationship Id="rId9" Type="http://schemas.openxmlformats.org/officeDocument/2006/relationships/oleObject" Target="../embeddings/oleObject142.bin"/><Relationship Id="rId14" Type="http://schemas.openxmlformats.org/officeDocument/2006/relationships/image" Target="../media/image120.wmf"/><Relationship Id="rId22" Type="http://schemas.openxmlformats.org/officeDocument/2006/relationships/image" Target="../media/image124.wmf"/><Relationship Id="rId27" Type="http://schemas.openxmlformats.org/officeDocument/2006/relationships/oleObject" Target="../embeddings/oleObject151.bin"/><Relationship Id="rId30" Type="http://schemas.openxmlformats.org/officeDocument/2006/relationships/image" Target="../media/image128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wmf"/><Relationship Id="rId13" Type="http://schemas.openxmlformats.org/officeDocument/2006/relationships/oleObject" Target="../embeddings/oleObject158.bin"/><Relationship Id="rId18" Type="http://schemas.openxmlformats.org/officeDocument/2006/relationships/image" Target="../media/image131.wmf"/><Relationship Id="rId26" Type="http://schemas.openxmlformats.org/officeDocument/2006/relationships/image" Target="../media/image134.wmf"/><Relationship Id="rId3" Type="http://schemas.openxmlformats.org/officeDocument/2006/relationships/oleObject" Target="../embeddings/oleObject153.bin"/><Relationship Id="rId21" Type="http://schemas.openxmlformats.org/officeDocument/2006/relationships/oleObject" Target="../embeddings/oleObject162.bin"/><Relationship Id="rId7" Type="http://schemas.openxmlformats.org/officeDocument/2006/relationships/oleObject" Target="../embeddings/oleObject155.bin"/><Relationship Id="rId12" Type="http://schemas.openxmlformats.org/officeDocument/2006/relationships/image" Target="../media/image120.wmf"/><Relationship Id="rId17" Type="http://schemas.openxmlformats.org/officeDocument/2006/relationships/oleObject" Target="../embeddings/oleObject160.bin"/><Relationship Id="rId25" Type="http://schemas.openxmlformats.org/officeDocument/2006/relationships/oleObject" Target="../embeddings/oleObject16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30.wmf"/><Relationship Id="rId20" Type="http://schemas.openxmlformats.org/officeDocument/2006/relationships/image" Target="../media/image126.wmf"/><Relationship Id="rId29" Type="http://schemas.openxmlformats.org/officeDocument/2006/relationships/oleObject" Target="../embeddings/oleObject166.bin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29.wmf"/><Relationship Id="rId11" Type="http://schemas.openxmlformats.org/officeDocument/2006/relationships/oleObject" Target="../embeddings/oleObject157.bin"/><Relationship Id="rId24" Type="http://schemas.openxmlformats.org/officeDocument/2006/relationships/image" Target="../media/image133.wmf"/><Relationship Id="rId32" Type="http://schemas.openxmlformats.org/officeDocument/2006/relationships/image" Target="../media/image136.wmf"/><Relationship Id="rId5" Type="http://schemas.openxmlformats.org/officeDocument/2006/relationships/oleObject" Target="../embeddings/oleObject154.bin"/><Relationship Id="rId15" Type="http://schemas.openxmlformats.org/officeDocument/2006/relationships/oleObject" Target="../embeddings/oleObject159.bin"/><Relationship Id="rId23" Type="http://schemas.openxmlformats.org/officeDocument/2006/relationships/oleObject" Target="../embeddings/oleObject163.bin"/><Relationship Id="rId28" Type="http://schemas.openxmlformats.org/officeDocument/2006/relationships/image" Target="../media/image124.wmf"/><Relationship Id="rId10" Type="http://schemas.openxmlformats.org/officeDocument/2006/relationships/image" Target="../media/image119.wmf"/><Relationship Id="rId19" Type="http://schemas.openxmlformats.org/officeDocument/2006/relationships/oleObject" Target="../embeddings/oleObject161.bin"/><Relationship Id="rId31" Type="http://schemas.openxmlformats.org/officeDocument/2006/relationships/oleObject" Target="../embeddings/oleObject167.bin"/><Relationship Id="rId4" Type="http://schemas.openxmlformats.org/officeDocument/2006/relationships/image" Target="../media/image115.wmf"/><Relationship Id="rId9" Type="http://schemas.openxmlformats.org/officeDocument/2006/relationships/oleObject" Target="../embeddings/oleObject156.bin"/><Relationship Id="rId14" Type="http://schemas.openxmlformats.org/officeDocument/2006/relationships/image" Target="../media/image121.wmf"/><Relationship Id="rId22" Type="http://schemas.openxmlformats.org/officeDocument/2006/relationships/image" Target="../media/image132.wmf"/><Relationship Id="rId27" Type="http://schemas.openxmlformats.org/officeDocument/2006/relationships/oleObject" Target="../embeddings/oleObject165.bin"/><Relationship Id="rId30" Type="http://schemas.openxmlformats.org/officeDocument/2006/relationships/image" Target="../media/image135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5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3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2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Unsteady State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err="1" smtClean="0">
                <a:solidFill>
                  <a:schemeClr val="tx1"/>
                </a:solidFill>
              </a:rPr>
              <a:t>Nonisothermal</a:t>
            </a:r>
            <a:r>
              <a:rPr lang="en-US" dirty="0" smtClean="0">
                <a:solidFill>
                  <a:schemeClr val="tx1"/>
                </a:solidFill>
              </a:rPr>
              <a:t> Reactor Design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09600" y="2114490"/>
            <a:ext cx="44422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000" dirty="0"/>
              <a:t>An open system (for example, CSTR)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5178669" y="1112838"/>
            <a:ext cx="3739662" cy="2239962"/>
            <a:chOff x="3109" y="265"/>
            <a:chExt cx="2552" cy="1411"/>
          </a:xfrm>
        </p:grpSpPr>
        <p:grpSp>
          <p:nvGrpSpPr>
            <p:cNvPr id="5" name="Group 8"/>
            <p:cNvGrpSpPr>
              <a:grpSpLocks/>
            </p:cNvGrpSpPr>
            <p:nvPr/>
          </p:nvGrpSpPr>
          <p:grpSpPr bwMode="auto">
            <a:xfrm>
              <a:off x="3686" y="265"/>
              <a:ext cx="1379" cy="1411"/>
              <a:chOff x="3686" y="265"/>
              <a:chExt cx="1379" cy="1411"/>
            </a:xfrm>
          </p:grpSpPr>
          <p:sp>
            <p:nvSpPr>
              <p:cNvPr id="12" name="Rectangle 3" descr="再生紙"/>
              <p:cNvSpPr>
                <a:spLocks noChangeArrowheads="1"/>
              </p:cNvSpPr>
              <p:nvPr/>
            </p:nvSpPr>
            <p:spPr bwMode="auto">
              <a:xfrm>
                <a:off x="3686" y="631"/>
                <a:ext cx="1379" cy="717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4"/>
              <p:cNvSpPr>
                <a:spLocks noChangeShapeType="1"/>
              </p:cNvSpPr>
              <p:nvPr/>
            </p:nvSpPr>
            <p:spPr bwMode="auto">
              <a:xfrm>
                <a:off x="4374" y="265"/>
                <a:ext cx="0" cy="36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Text Box 5"/>
              <p:cNvSpPr txBox="1">
                <a:spLocks noChangeArrowheads="1"/>
              </p:cNvSpPr>
              <p:nvPr/>
            </p:nvSpPr>
            <p:spPr bwMode="auto">
              <a:xfrm>
                <a:off x="4382" y="291"/>
                <a:ext cx="32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zh-TW" altLang="en-GB" sz="1800">
                    <a:sym typeface="Symbol" pitchFamily="18" charset="2"/>
                  </a:rPr>
                  <a:t></a:t>
                </a:r>
                <a:r>
                  <a:rPr kumimoji="1" lang="en-GB" altLang="zh-TW" sz="1800">
                    <a:sym typeface="Symbol" pitchFamily="18" charset="2"/>
                  </a:rPr>
                  <a:t>Q</a:t>
                </a:r>
                <a:endParaRPr kumimoji="1" lang="en-GB" altLang="zh-TW" sz="1800"/>
              </a:p>
            </p:txBody>
          </p:sp>
          <p:sp>
            <p:nvSpPr>
              <p:cNvPr id="15" name="Line 6"/>
              <p:cNvSpPr>
                <a:spLocks noChangeShapeType="1"/>
              </p:cNvSpPr>
              <p:nvPr/>
            </p:nvSpPr>
            <p:spPr bwMode="auto">
              <a:xfrm>
                <a:off x="4371" y="1348"/>
                <a:ext cx="0" cy="32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Text Box 7"/>
              <p:cNvSpPr txBox="1">
                <a:spLocks noChangeArrowheads="1"/>
              </p:cNvSpPr>
              <p:nvPr/>
            </p:nvSpPr>
            <p:spPr bwMode="auto">
              <a:xfrm>
                <a:off x="4423" y="1393"/>
                <a:ext cx="352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kumimoji="1" lang="zh-TW" altLang="en-GB" sz="1800">
                    <a:sym typeface="Symbol" pitchFamily="18" charset="2"/>
                  </a:rPr>
                  <a:t></a:t>
                </a:r>
                <a:r>
                  <a:rPr kumimoji="1" lang="en-GB" altLang="zh-TW" sz="1800">
                    <a:sym typeface="Symbol" pitchFamily="18" charset="2"/>
                  </a:rPr>
                  <a:t>W</a:t>
                </a:r>
                <a:endParaRPr kumimoji="1" lang="en-GB" altLang="zh-TW" sz="1800"/>
              </a:p>
            </p:txBody>
          </p:sp>
        </p:grpSp>
        <p:sp>
          <p:nvSpPr>
            <p:cNvPr id="6" name="Line 10"/>
            <p:cNvSpPr>
              <a:spLocks noChangeShapeType="1"/>
            </p:cNvSpPr>
            <p:nvPr/>
          </p:nvSpPr>
          <p:spPr bwMode="auto">
            <a:xfrm>
              <a:off x="3109" y="966"/>
              <a:ext cx="5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11"/>
            <p:cNvSpPr txBox="1">
              <a:spLocks noChangeArrowheads="1"/>
            </p:cNvSpPr>
            <p:nvPr/>
          </p:nvSpPr>
          <p:spPr bwMode="auto">
            <a:xfrm>
              <a:off x="3139" y="666"/>
              <a:ext cx="30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1800" dirty="0"/>
                <a:t>F</a:t>
              </a:r>
              <a:r>
                <a:rPr kumimoji="1" lang="en-GB" altLang="zh-TW" sz="1800" baseline="-25000" dirty="0"/>
                <a:t>in</a:t>
              </a:r>
              <a:endParaRPr kumimoji="1" lang="en-GB" altLang="zh-TW" sz="1800" dirty="0"/>
            </a:p>
          </p:txBody>
        </p:sp>
        <p:sp>
          <p:nvSpPr>
            <p:cNvPr id="8" name="Text Box 12"/>
            <p:cNvSpPr txBox="1">
              <a:spLocks noChangeArrowheads="1"/>
            </p:cNvSpPr>
            <p:nvPr/>
          </p:nvSpPr>
          <p:spPr bwMode="auto">
            <a:xfrm>
              <a:off x="3139" y="1027"/>
              <a:ext cx="32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1800"/>
                <a:t>H</a:t>
              </a:r>
              <a:r>
                <a:rPr kumimoji="1" lang="en-GB" altLang="zh-TW" sz="1800" baseline="-25000"/>
                <a:t>in</a:t>
              </a:r>
              <a:endParaRPr kumimoji="1" lang="en-GB" altLang="zh-TW" sz="1800"/>
            </a:p>
          </p:txBody>
        </p:sp>
        <p:sp>
          <p:nvSpPr>
            <p:cNvPr id="9" name="Line 13"/>
            <p:cNvSpPr>
              <a:spLocks noChangeShapeType="1"/>
            </p:cNvSpPr>
            <p:nvPr/>
          </p:nvSpPr>
          <p:spPr bwMode="auto">
            <a:xfrm>
              <a:off x="5077" y="966"/>
              <a:ext cx="5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14"/>
            <p:cNvSpPr txBox="1">
              <a:spLocks noChangeArrowheads="1"/>
            </p:cNvSpPr>
            <p:nvPr/>
          </p:nvSpPr>
          <p:spPr bwMode="auto">
            <a:xfrm>
              <a:off x="5083" y="666"/>
              <a:ext cx="36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1800"/>
                <a:t>F</a:t>
              </a:r>
              <a:r>
                <a:rPr kumimoji="1" lang="en-GB" altLang="zh-TW" sz="1800" baseline="-25000"/>
                <a:t>out</a:t>
              </a:r>
              <a:endParaRPr kumimoji="1" lang="en-GB" altLang="zh-TW" sz="1800"/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5083" y="1027"/>
              <a:ext cx="38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kumimoji="1" lang="en-GB" altLang="zh-TW" sz="1800"/>
                <a:t>H</a:t>
              </a:r>
              <a:r>
                <a:rPr kumimoji="1" lang="en-GB" altLang="zh-TW" sz="1800" baseline="-25000"/>
                <a:t>out</a:t>
              </a:r>
              <a:endParaRPr kumimoji="1" lang="en-GB" altLang="zh-TW" sz="1800"/>
            </a:p>
          </p:txBody>
        </p:sp>
      </p:grp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45306" y="3402013"/>
          <a:ext cx="8053388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65" name="Equation" r:id="rId4" imgW="7505640" imgH="711000" progId="Equation.DSMT4">
                  <p:embed/>
                </p:oleObj>
              </mc:Choice>
              <mc:Fallback>
                <p:oleObj name="Equation" r:id="rId4" imgW="750564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306" y="3402013"/>
                        <a:ext cx="8053388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31"/>
          <p:cNvGrpSpPr/>
          <p:nvPr/>
        </p:nvGrpSpPr>
        <p:grpSpPr>
          <a:xfrm>
            <a:off x="0" y="4343400"/>
            <a:ext cx="8915400" cy="1200329"/>
            <a:chOff x="0" y="4343400"/>
            <a:chExt cx="8915400" cy="1200329"/>
          </a:xfrm>
        </p:grpSpPr>
        <p:sp>
          <p:nvSpPr>
            <p:cNvPr id="17" name="Text Box 21"/>
            <p:cNvSpPr txBox="1">
              <a:spLocks noChangeArrowheads="1"/>
            </p:cNvSpPr>
            <p:nvPr/>
          </p:nvSpPr>
          <p:spPr bwMode="auto">
            <a:xfrm>
              <a:off x="1752600" y="4343400"/>
              <a:ext cx="1524000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kumimoji="1" lang="en-GB" altLang="zh-TW" dirty="0" smtClean="0"/>
                <a:t>rate </a:t>
              </a:r>
              <a:r>
                <a:rPr kumimoji="1" lang="en-GB" altLang="zh-TW" dirty="0"/>
                <a:t>of </a:t>
              </a:r>
              <a:r>
                <a:rPr kumimoji="1" lang="en-GB" altLang="zh-TW" dirty="0" smtClean="0"/>
                <a:t>heat flow from surroundings to system</a:t>
              </a:r>
              <a:endParaRPr kumimoji="1" lang="en-GB" altLang="zh-TW" dirty="0"/>
            </a:p>
          </p:txBody>
        </p:sp>
        <p:sp>
          <p:nvSpPr>
            <p:cNvPr id="21" name="Text Box 19"/>
            <p:cNvSpPr txBox="1">
              <a:spLocks noChangeArrowheads="1"/>
            </p:cNvSpPr>
            <p:nvPr/>
          </p:nvSpPr>
          <p:spPr bwMode="auto">
            <a:xfrm>
              <a:off x="0" y="4343400"/>
              <a:ext cx="1555750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kumimoji="1" lang="en-GB" altLang="zh-TW" sz="1800" dirty="0"/>
                <a:t>Rate of accumulation of energy in </a:t>
              </a:r>
              <a:r>
                <a:rPr kumimoji="1" lang="en-GB" altLang="zh-TW" sz="1800" dirty="0" smtClean="0"/>
                <a:t>system</a:t>
              </a:r>
              <a:endParaRPr kumimoji="1" lang="en-GB" altLang="zh-TW" sz="18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447800" y="4743509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=</a:t>
              </a:r>
            </a:p>
          </p:txBody>
        </p:sp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3505200" y="4343400"/>
              <a:ext cx="1598611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kumimoji="1" lang="en-GB" altLang="zh-TW" sz="1800" dirty="0"/>
                <a:t>Rate of work done by </a:t>
              </a:r>
              <a:r>
                <a:rPr kumimoji="1" lang="en-GB" altLang="zh-TW" sz="1800" dirty="0" smtClean="0"/>
                <a:t>system </a:t>
              </a:r>
              <a:r>
                <a:rPr kumimoji="1" lang="en-GB" altLang="zh-TW" sz="1800" dirty="0"/>
                <a:t>on </a:t>
              </a:r>
              <a:r>
                <a:rPr kumimoji="1" lang="en-GB" altLang="zh-TW" sz="1800" dirty="0" smtClean="0"/>
                <a:t>surroundings</a:t>
              </a:r>
              <a:endParaRPr kumimoji="1" lang="en-GB" altLang="zh-TW" sz="18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231222" y="4743509"/>
              <a:ext cx="2696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-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084852" y="4743509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+</a:t>
              </a:r>
            </a:p>
          </p:txBody>
        </p:sp>
        <p:sp>
          <p:nvSpPr>
            <p:cNvPr id="26" name="Text Box 25"/>
            <p:cNvSpPr txBox="1">
              <a:spLocks noChangeArrowheads="1"/>
            </p:cNvSpPr>
            <p:nvPr/>
          </p:nvSpPr>
          <p:spPr bwMode="auto">
            <a:xfrm>
              <a:off x="5181600" y="4343400"/>
              <a:ext cx="1752600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kumimoji="1" lang="en-GB" altLang="zh-TW" sz="1800" dirty="0"/>
                <a:t>Rate of energy added to </a:t>
              </a:r>
              <a:r>
                <a:rPr kumimoji="1" lang="en-GB" altLang="zh-TW" sz="1800" dirty="0" smtClean="0"/>
                <a:t>system </a:t>
              </a:r>
              <a:r>
                <a:rPr kumimoji="1" lang="en-GB" altLang="zh-TW" sz="1800" dirty="0"/>
                <a:t>by mass </a:t>
              </a:r>
              <a:r>
                <a:rPr kumimoji="1" lang="en-GB" altLang="zh-TW" sz="1800" dirty="0" smtClean="0"/>
                <a:t>flow in</a:t>
              </a:r>
              <a:endParaRPr kumimoji="1" lang="en-GB" altLang="zh-TW" sz="18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858000" y="4743509"/>
              <a:ext cx="2696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-</a:t>
              </a:r>
            </a:p>
          </p:txBody>
        </p:sp>
        <p:sp>
          <p:nvSpPr>
            <p:cNvPr id="28" name="Text Box 25"/>
            <p:cNvSpPr txBox="1">
              <a:spLocks noChangeArrowheads="1"/>
            </p:cNvSpPr>
            <p:nvPr/>
          </p:nvSpPr>
          <p:spPr bwMode="auto">
            <a:xfrm>
              <a:off x="7162800" y="4343400"/>
              <a:ext cx="1752600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kumimoji="1" lang="en-GB" altLang="zh-TW" sz="1800" dirty="0"/>
                <a:t>Rate of energy </a:t>
              </a:r>
              <a:r>
                <a:rPr kumimoji="1" lang="en-GB" altLang="zh-TW" sz="1800" dirty="0" smtClean="0"/>
                <a:t>leaving system </a:t>
              </a:r>
              <a:r>
                <a:rPr kumimoji="1" lang="en-GB" altLang="zh-TW" sz="1800" dirty="0"/>
                <a:t>by mass </a:t>
              </a:r>
              <a:r>
                <a:rPr kumimoji="1" lang="en-GB" altLang="zh-TW" sz="1800" dirty="0" smtClean="0"/>
                <a:t>flow out</a:t>
              </a:r>
              <a:endParaRPr kumimoji="1" lang="en-GB" altLang="zh-TW" sz="1800" dirty="0"/>
            </a:p>
          </p:txBody>
        </p:sp>
      </p:grpSp>
      <p:sp>
        <p:nvSpPr>
          <p:cNvPr id="29" name="Oval 28"/>
          <p:cNvSpPr/>
          <p:nvPr/>
        </p:nvSpPr>
        <p:spPr>
          <a:xfrm>
            <a:off x="381000" y="3276600"/>
            <a:ext cx="1066800" cy="1066800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1189567" y="5867400"/>
          <a:ext cx="26416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66" name="Equation" r:id="rId6" imgW="2641320" imgH="660240" progId="Equation.DSMT4">
                  <p:embed/>
                </p:oleObj>
              </mc:Choice>
              <mc:Fallback>
                <p:oleObj name="Equation" r:id="rId6" imgW="264132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9567" y="5867400"/>
                        <a:ext cx="26416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9865500"/>
              </p:ext>
            </p:extLst>
          </p:nvPr>
        </p:nvGraphicFramePr>
        <p:xfrm>
          <a:off x="4953000" y="5842000"/>
          <a:ext cx="29337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67" name="Equation" r:id="rId8" imgW="2933640" imgH="660240" progId="Equation.DSMT4">
                  <p:embed/>
                </p:oleObj>
              </mc:Choice>
              <mc:Fallback>
                <p:oleObj name="Equation" r:id="rId8" imgW="293364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842000"/>
                        <a:ext cx="29337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228600" y="1219200"/>
            <a:ext cx="5307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Goal: develop EB for unsteady state reactor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800600" y="5791200"/>
            <a:ext cx="3238500" cy="762000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1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 Balance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914400"/>
            <a:ext cx="891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4813" indent="-404813"/>
            <a:r>
              <a:rPr lang="en-US" sz="2000" dirty="0" smtClean="0"/>
              <a:t>C</a:t>
            </a:r>
            <a:r>
              <a:rPr lang="en-US" sz="2000" baseline="-25000" dirty="0" smtClean="0"/>
              <a:t>t</a:t>
            </a:r>
            <a:r>
              <a:rPr lang="en-US" sz="2000" dirty="0" smtClean="0"/>
              <a:t>: Total number of active sites per unit mass of catalyst divided by Avogadro’s # (mol/g</a:t>
            </a:r>
            <a:r>
              <a:rPr lang="en-US" sz="2000" dirty="0" smtClean="0">
                <a:latin typeface="Arial"/>
                <a:cs typeface="Arial"/>
              </a:rPr>
              <a:t> cat)</a:t>
            </a:r>
            <a:endParaRPr lang="en-US" sz="2000" dirty="0" smtClean="0"/>
          </a:p>
          <a:p>
            <a:pPr marL="404813" indent="-404813"/>
            <a:r>
              <a:rPr lang="en-US" sz="2000" dirty="0" err="1" smtClean="0"/>
              <a:t>C</a:t>
            </a:r>
            <a:r>
              <a:rPr lang="en-US" sz="2000" i="1" baseline="-25000" dirty="0" err="1" smtClean="0"/>
              <a:t>v</a:t>
            </a:r>
            <a:r>
              <a:rPr lang="en-US" sz="2000" dirty="0" smtClean="0"/>
              <a:t>: Number of vacant sites per unit mass of catalyst divided by Avogadro’s #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00400" y="5695890"/>
            <a:ext cx="25844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</a:t>
            </a:r>
            <a:r>
              <a:rPr lang="en-US" sz="2000" baseline="-25000" dirty="0" smtClean="0"/>
              <a:t>t</a:t>
            </a:r>
            <a:r>
              <a:rPr lang="en-US" sz="2000" dirty="0" smtClean="0"/>
              <a:t> = </a:t>
            </a:r>
            <a:r>
              <a:rPr lang="en-US" sz="2000" dirty="0" err="1" smtClean="0"/>
              <a:t>C</a:t>
            </a:r>
            <a:r>
              <a:rPr lang="en-US" sz="2000" i="1" baseline="-25000" dirty="0" err="1" smtClean="0"/>
              <a:t>v</a:t>
            </a:r>
            <a:r>
              <a:rPr lang="en-US" sz="2000" dirty="0" smtClean="0"/>
              <a:t> + C</a:t>
            </a:r>
            <a:r>
              <a:rPr lang="en-US" sz="2000" baseline="-25000" dirty="0" smtClean="0"/>
              <a:t>A</a:t>
            </a:r>
            <a:r>
              <a:rPr lang="en-US" sz="2000" baseline="-25000" dirty="0" smtClean="0">
                <a:latin typeface="Arial"/>
                <a:cs typeface="Arial"/>
              </a:rPr>
              <a:t>·S</a:t>
            </a:r>
            <a:r>
              <a:rPr lang="en-US" sz="2000" dirty="0" smtClean="0">
                <a:latin typeface="Arial"/>
                <a:cs typeface="Arial"/>
              </a:rPr>
              <a:t> + C</a:t>
            </a:r>
            <a:r>
              <a:rPr lang="en-US" sz="2000" baseline="-25000" dirty="0" smtClean="0">
                <a:latin typeface="Arial"/>
                <a:cs typeface="Arial"/>
              </a:rPr>
              <a:t>B·S</a:t>
            </a:r>
            <a:endParaRPr lang="en-US" sz="2000" dirty="0" smtClean="0"/>
          </a:p>
        </p:txBody>
      </p:sp>
      <p:grpSp>
        <p:nvGrpSpPr>
          <p:cNvPr id="19" name="Group 18"/>
          <p:cNvGrpSpPr/>
          <p:nvPr/>
        </p:nvGrpSpPr>
        <p:grpSpPr>
          <a:xfrm>
            <a:off x="685800" y="3159529"/>
            <a:ext cx="7848600" cy="574271"/>
            <a:chOff x="685800" y="3769129"/>
            <a:chExt cx="7848600" cy="574271"/>
          </a:xfrm>
        </p:grpSpPr>
        <p:sp>
          <p:nvSpPr>
            <p:cNvPr id="7" name="Isosceles Triangle 6"/>
            <p:cNvSpPr/>
            <p:nvPr/>
          </p:nvSpPr>
          <p:spPr>
            <a:xfrm>
              <a:off x="1249680" y="3769129"/>
              <a:ext cx="274320" cy="18288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85800" y="3962400"/>
              <a:ext cx="7848600" cy="3810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Surface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Isosceles Triangle 8"/>
            <p:cNvSpPr/>
            <p:nvPr/>
          </p:nvSpPr>
          <p:spPr>
            <a:xfrm>
              <a:off x="6520180" y="3769129"/>
              <a:ext cx="274320" cy="18288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Isosceles Triangle 9"/>
            <p:cNvSpPr/>
            <p:nvPr/>
          </p:nvSpPr>
          <p:spPr>
            <a:xfrm>
              <a:off x="7574280" y="3769129"/>
              <a:ext cx="274320" cy="18288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Isosceles Triangle 10"/>
            <p:cNvSpPr/>
            <p:nvPr/>
          </p:nvSpPr>
          <p:spPr>
            <a:xfrm>
              <a:off x="2303780" y="3769129"/>
              <a:ext cx="274320" cy="18288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Isosceles Triangle 11"/>
            <p:cNvSpPr/>
            <p:nvPr/>
          </p:nvSpPr>
          <p:spPr>
            <a:xfrm>
              <a:off x="3357880" y="3769129"/>
              <a:ext cx="274320" cy="18288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Isosceles Triangle 12"/>
            <p:cNvSpPr/>
            <p:nvPr/>
          </p:nvSpPr>
          <p:spPr>
            <a:xfrm>
              <a:off x="4411980" y="3769129"/>
              <a:ext cx="274320" cy="18288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Isosceles Triangle 13"/>
            <p:cNvSpPr/>
            <p:nvPr/>
          </p:nvSpPr>
          <p:spPr>
            <a:xfrm>
              <a:off x="5466080" y="3769129"/>
              <a:ext cx="274320" cy="18288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6" name="Straight Arrow Connector 15"/>
          <p:cNvCxnSpPr/>
          <p:nvPr/>
        </p:nvCxnSpPr>
        <p:spPr>
          <a:xfrm rot="16200000" flipH="1">
            <a:off x="1028700" y="2933700"/>
            <a:ext cx="381000" cy="152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2001" y="2195946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Vacant active site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2275609" y="2694710"/>
            <a:ext cx="356188" cy="448600"/>
            <a:chOff x="2275609" y="3304310"/>
            <a:chExt cx="356188" cy="448600"/>
          </a:xfrm>
        </p:grpSpPr>
        <p:sp>
          <p:nvSpPr>
            <p:cNvPr id="20" name="TextBox 19"/>
            <p:cNvSpPr txBox="1"/>
            <p:nvPr/>
          </p:nvSpPr>
          <p:spPr>
            <a:xfrm>
              <a:off x="2275609" y="3304310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</a:t>
              </a:r>
            </a:p>
          </p:txBody>
        </p:sp>
        <p:cxnSp>
          <p:nvCxnSpPr>
            <p:cNvPr id="22" name="Straight Connector 21"/>
            <p:cNvCxnSpPr/>
            <p:nvPr/>
          </p:nvCxnSpPr>
          <p:spPr>
            <a:xfrm rot="5400000" flipH="1">
              <a:off x="2352645" y="3667155"/>
              <a:ext cx="171510" cy="0"/>
            </a:xfrm>
            <a:prstGeom prst="line">
              <a:avLst/>
            </a:prstGeom>
            <a:ln w="28575">
              <a:solidFill>
                <a:srgbClr val="00206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2549237" y="2057400"/>
            <a:ext cx="1981200" cy="1142999"/>
            <a:chOff x="2549237" y="2667000"/>
            <a:chExt cx="1981200" cy="1142999"/>
          </a:xfrm>
        </p:grpSpPr>
        <p:cxnSp>
          <p:nvCxnSpPr>
            <p:cNvPr id="24" name="Straight Arrow Connector 23"/>
            <p:cNvCxnSpPr/>
            <p:nvPr/>
          </p:nvCxnSpPr>
          <p:spPr>
            <a:xfrm rot="10800000" flipV="1">
              <a:off x="2549237" y="3020942"/>
              <a:ext cx="228600" cy="7890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2701637" y="2667000"/>
              <a:ext cx="18288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Active site occupied by A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430982" y="2732809"/>
            <a:ext cx="356188" cy="448600"/>
            <a:chOff x="2275609" y="3304310"/>
            <a:chExt cx="356188" cy="448600"/>
          </a:xfrm>
        </p:grpSpPr>
        <p:sp>
          <p:nvSpPr>
            <p:cNvPr id="30" name="TextBox 29"/>
            <p:cNvSpPr txBox="1"/>
            <p:nvPr/>
          </p:nvSpPr>
          <p:spPr>
            <a:xfrm>
              <a:off x="2275609" y="3304310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</a:t>
              </a:r>
            </a:p>
          </p:txBody>
        </p:sp>
        <p:cxnSp>
          <p:nvCxnSpPr>
            <p:cNvPr id="31" name="Straight Connector 30"/>
            <p:cNvCxnSpPr/>
            <p:nvPr/>
          </p:nvCxnSpPr>
          <p:spPr>
            <a:xfrm rot="5400000" flipH="1">
              <a:off x="2352645" y="3667155"/>
              <a:ext cx="171510" cy="0"/>
            </a:xfrm>
            <a:prstGeom prst="line">
              <a:avLst/>
            </a:prstGeom>
            <a:ln w="28575">
              <a:solidFill>
                <a:srgbClr val="00206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5683827" y="2102427"/>
            <a:ext cx="1981200" cy="1142999"/>
            <a:chOff x="2549237" y="2667000"/>
            <a:chExt cx="1981200" cy="1142999"/>
          </a:xfrm>
        </p:grpSpPr>
        <p:cxnSp>
          <p:nvCxnSpPr>
            <p:cNvPr id="34" name="Straight Arrow Connector 33"/>
            <p:cNvCxnSpPr/>
            <p:nvPr/>
          </p:nvCxnSpPr>
          <p:spPr>
            <a:xfrm rot="10800000" flipV="1">
              <a:off x="2549237" y="3020942"/>
              <a:ext cx="228600" cy="7890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2701637" y="2667000"/>
              <a:ext cx="18288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Active site occupied by B</a:t>
              </a: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2438400" y="5314890"/>
            <a:ext cx="16674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Site balance: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57200" y="4585854"/>
            <a:ext cx="8229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In the absence of catalyst deactivation, assume the total number of active sites remains constant:</a:t>
            </a:r>
            <a:endParaRPr lang="en-US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38451" y="6153090"/>
            <a:ext cx="9067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We will use the site balance equation to put </a:t>
            </a:r>
            <a:r>
              <a:rPr lang="en-US" sz="2000" dirty="0" err="1" smtClean="0">
                <a:solidFill>
                  <a:srgbClr val="0000FF"/>
                </a:solidFill>
              </a:rPr>
              <a:t>C</a:t>
            </a:r>
            <a:r>
              <a:rPr lang="en-US" sz="2000" i="1" baseline="-25000" dirty="0" err="1" smtClean="0">
                <a:solidFill>
                  <a:srgbClr val="0000FF"/>
                </a:solidFill>
              </a:rPr>
              <a:t>v</a:t>
            </a:r>
            <a:r>
              <a:rPr lang="en-US" sz="2000" dirty="0" smtClean="0">
                <a:solidFill>
                  <a:srgbClr val="0000FF"/>
                </a:solidFill>
              </a:rPr>
              <a:t> in terms of measurable species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07713" y="3976254"/>
            <a:ext cx="820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C</a:t>
            </a:r>
            <a:r>
              <a:rPr lang="en-US" sz="2000" i="1" baseline="-25000" dirty="0" err="1" smtClean="0"/>
              <a:t>v</a:t>
            </a:r>
            <a:r>
              <a:rPr lang="en-US" sz="2000" dirty="0" smtClean="0"/>
              <a:t> is not measurable, but the total number of sites C</a:t>
            </a:r>
            <a:r>
              <a:rPr lang="en-US" sz="2000" baseline="-25000" dirty="0" smtClean="0"/>
              <a:t>t</a:t>
            </a:r>
            <a:r>
              <a:rPr lang="en-US" sz="2000" dirty="0" smtClean="0"/>
              <a:t> can be measured</a:t>
            </a:r>
          </a:p>
        </p:txBody>
      </p:sp>
    </p:spTree>
    <p:extLst>
      <p:ext uri="{BB962C8B-B14F-4D97-AF65-F5344CB8AC3E}">
        <p14:creationId xmlns:p14="http://schemas.microsoft.com/office/powerpoint/2010/main" val="3449446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6" grpId="0"/>
      <p:bldP spid="37" grpId="0"/>
      <p:bldP spid="38" grpId="0"/>
      <p:bldP spid="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Langmuir Isotherm Adsorption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920690"/>
            <a:ext cx="5638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Adsorption of carbon monoxide onto a surface: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91200" y="914400"/>
            <a:ext cx="20858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 + S </a:t>
            </a:r>
            <a:r>
              <a:rPr lang="en-US" sz="2000" dirty="0" smtClean="0">
                <a:latin typeface="Meiryo"/>
                <a:ea typeface="Meiryo"/>
              </a:rPr>
              <a:t>⇌ </a:t>
            </a:r>
            <a:r>
              <a:rPr lang="en-US" sz="2000" dirty="0" smtClean="0">
                <a:ea typeface="Meiryo"/>
              </a:rPr>
              <a:t>CO</a:t>
            </a:r>
            <a:r>
              <a:rPr lang="en-US" sz="2000" dirty="0" smtClean="0">
                <a:latin typeface="Arial"/>
                <a:ea typeface="Meiryo"/>
                <a:cs typeface="Arial"/>
              </a:rPr>
              <a:t>·S</a:t>
            </a:r>
            <a:endParaRPr lang="en-US" sz="2000" dirty="0" smtClean="0"/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0314943"/>
              </p:ext>
            </p:extLst>
          </p:nvPr>
        </p:nvGraphicFramePr>
        <p:xfrm>
          <a:off x="533400" y="1524000"/>
          <a:ext cx="3048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80" name="Equation" r:id="rId3" imgW="3047760" imgH="330120" progId="Equation.DSMT4">
                  <p:embed/>
                </p:oleObj>
              </mc:Choice>
              <mc:Fallback>
                <p:oleObj name="Equation" r:id="rId3" imgW="304776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524000"/>
                        <a:ext cx="30480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9483532"/>
              </p:ext>
            </p:extLst>
          </p:nvPr>
        </p:nvGraphicFramePr>
        <p:xfrm>
          <a:off x="3952875" y="1244600"/>
          <a:ext cx="32893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81" name="Equation" r:id="rId5" imgW="3288960" imgH="736560" progId="Equation.DSMT4">
                  <p:embed/>
                </p:oleObj>
              </mc:Choice>
              <mc:Fallback>
                <p:oleObj name="Equation" r:id="rId5" imgW="328896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75" y="1244600"/>
                        <a:ext cx="32893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3287227"/>
              </p:ext>
            </p:extLst>
          </p:nvPr>
        </p:nvGraphicFramePr>
        <p:xfrm>
          <a:off x="7613650" y="1282700"/>
          <a:ext cx="1117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82" name="Equation" r:id="rId7" imgW="1117440" imgH="685800" progId="Equation.DSMT4">
                  <p:embed/>
                </p:oleObj>
              </mc:Choice>
              <mc:Fallback>
                <p:oleObj name="Equation" r:id="rId7" imgW="111744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3650" y="1282700"/>
                        <a:ext cx="11176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387519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Put </a:t>
            </a:r>
            <a:r>
              <a:rPr lang="en-US" sz="2000" dirty="0" err="1" smtClean="0">
                <a:solidFill>
                  <a:srgbClr val="0000FF"/>
                </a:solidFill>
              </a:rPr>
              <a:t>C</a:t>
            </a:r>
            <a:r>
              <a:rPr lang="en-US" sz="2000" i="1" baseline="-25000" dirty="0" err="1" smtClean="0">
                <a:solidFill>
                  <a:srgbClr val="0000FF"/>
                </a:solidFill>
              </a:rPr>
              <a:t>v</a:t>
            </a:r>
            <a:r>
              <a:rPr lang="en-US" sz="2000" dirty="0" smtClean="0">
                <a:solidFill>
                  <a:srgbClr val="0000FF"/>
                </a:solidFill>
              </a:rPr>
              <a:t> in terms of C</a:t>
            </a:r>
            <a:r>
              <a:rPr lang="en-US" sz="2000" baseline="-25000" dirty="0" smtClean="0">
                <a:solidFill>
                  <a:srgbClr val="0000FF"/>
                </a:solidFill>
              </a:rPr>
              <a:t>t</a:t>
            </a:r>
            <a:r>
              <a:rPr lang="en-US" sz="2000" dirty="0" smtClean="0">
                <a:solidFill>
                  <a:srgbClr val="0000FF"/>
                </a:solidFill>
              </a:rPr>
              <a:t> using the site balance; only CO can absorb on the surface: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5601317"/>
              </p:ext>
            </p:extLst>
          </p:nvPr>
        </p:nvGraphicFramePr>
        <p:xfrm>
          <a:off x="457200" y="4395894"/>
          <a:ext cx="1803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83" name="Equation" r:id="rId9" imgW="1803240" imgH="330120" progId="Equation.DSMT4">
                  <p:embed/>
                </p:oleObj>
              </mc:Choice>
              <mc:Fallback>
                <p:oleObj name="Equation" r:id="rId9" imgW="18032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395894"/>
                        <a:ext cx="18034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371600" y="2584390"/>
            <a:ext cx="27061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At equilibrium, 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AD</a:t>
            </a:r>
            <a:r>
              <a:rPr lang="en-US" sz="2000" dirty="0" smtClean="0"/>
              <a:t> = 0:</a:t>
            </a:r>
          </a:p>
        </p:txBody>
      </p:sp>
      <p:graphicFrame>
        <p:nvGraphicFramePr>
          <p:cNvPr id="337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9795712"/>
              </p:ext>
            </p:extLst>
          </p:nvPr>
        </p:nvGraphicFramePr>
        <p:xfrm>
          <a:off x="4216400" y="2400300"/>
          <a:ext cx="33909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84" name="Equation" r:id="rId11" imgW="3390840" imgH="736560" progId="Equation.DSMT4">
                  <p:embed/>
                </p:oleObj>
              </mc:Choice>
              <mc:Fallback>
                <p:oleObj name="Equation" r:id="rId11" imgW="339084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6400" y="2400300"/>
                        <a:ext cx="33909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65771" y="1981200"/>
            <a:ext cx="85988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Determine the concentration of CO adsorbed on the surface at equilibrium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90600" y="3124200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Rearrange &amp; solve for C</a:t>
            </a:r>
            <a:r>
              <a:rPr lang="en-US" sz="2000" baseline="-25000" dirty="0" smtClean="0">
                <a:solidFill>
                  <a:srgbClr val="0000FF"/>
                </a:solidFill>
              </a:rPr>
              <a:t>CO</a:t>
            </a:r>
            <a:r>
              <a:rPr lang="en-US" sz="2000" baseline="-25000" dirty="0" smtClean="0">
                <a:solidFill>
                  <a:srgbClr val="0000FF"/>
                </a:solidFill>
                <a:latin typeface="Arial"/>
                <a:cs typeface="Arial"/>
              </a:rPr>
              <a:t>·S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3379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4882508"/>
              </p:ext>
            </p:extLst>
          </p:nvPr>
        </p:nvGraphicFramePr>
        <p:xfrm>
          <a:off x="3194050" y="3175000"/>
          <a:ext cx="2057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85" name="Equation" r:id="rId13" imgW="2057400" imgH="685800" progId="Equation.DSMT4">
                  <p:embed/>
                </p:oleObj>
              </mc:Choice>
              <mc:Fallback>
                <p:oleObj name="Equation" r:id="rId13" imgW="20574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4050" y="3175000"/>
                        <a:ext cx="20574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6978831"/>
              </p:ext>
            </p:extLst>
          </p:nvPr>
        </p:nvGraphicFramePr>
        <p:xfrm>
          <a:off x="2514600" y="4421294"/>
          <a:ext cx="21209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86" name="Equation" r:id="rId15" imgW="2120760" imgH="330120" progId="Equation.DSMT4">
                  <p:embed/>
                </p:oleObj>
              </mc:Choice>
              <mc:Fallback>
                <p:oleObj name="Equation" r:id="rId15" imgW="212076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421294"/>
                        <a:ext cx="21209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724400" y="4383194"/>
            <a:ext cx="42370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Insert into </a:t>
            </a:r>
            <a:r>
              <a:rPr lang="en-US" sz="2000" dirty="0" err="1" smtClean="0">
                <a:solidFill>
                  <a:srgbClr val="0000FF"/>
                </a:solidFill>
              </a:rPr>
              <a:t>eq</a:t>
            </a:r>
            <a:r>
              <a:rPr lang="en-US" sz="2000" dirty="0" smtClean="0">
                <a:solidFill>
                  <a:srgbClr val="0000FF"/>
                </a:solidFill>
              </a:rPr>
              <a:t> for C</a:t>
            </a:r>
            <a:r>
              <a:rPr lang="en-US" sz="2000" baseline="-25000" dirty="0" smtClean="0">
                <a:solidFill>
                  <a:srgbClr val="0000FF"/>
                </a:solidFill>
              </a:rPr>
              <a:t>CO</a:t>
            </a:r>
            <a:r>
              <a:rPr lang="en-US" sz="2000" baseline="-25000" dirty="0" smtClean="0">
                <a:solidFill>
                  <a:srgbClr val="0000FF"/>
                </a:solidFill>
                <a:latin typeface="Arial"/>
                <a:cs typeface="Arial"/>
              </a:rPr>
              <a:t>·S</a:t>
            </a:r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 from </a:t>
            </a:r>
            <a:r>
              <a:rPr lang="en-US" sz="2000" dirty="0" err="1" smtClean="0">
                <a:solidFill>
                  <a:srgbClr val="0000FF"/>
                </a:solidFill>
                <a:latin typeface="Arial"/>
                <a:cs typeface="Arial"/>
              </a:rPr>
              <a:t>rxn</a:t>
            </a:r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 rate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3380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9237548"/>
              </p:ext>
            </p:extLst>
          </p:nvPr>
        </p:nvGraphicFramePr>
        <p:xfrm>
          <a:off x="800100" y="4906520"/>
          <a:ext cx="2057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87" name="Equation" r:id="rId17" imgW="2057400" imgH="330120" progId="Equation.DSMT4">
                  <p:embed/>
                </p:oleObj>
              </mc:Choice>
              <mc:Fallback>
                <p:oleObj name="Equation" r:id="rId17" imgW="20574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4906520"/>
                        <a:ext cx="20574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1388431"/>
              </p:ext>
            </p:extLst>
          </p:nvPr>
        </p:nvGraphicFramePr>
        <p:xfrm>
          <a:off x="2990850" y="4893820"/>
          <a:ext cx="35179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88" name="Equation" r:id="rId19" imgW="3517560" imgH="355320" progId="Equation.DSMT4">
                  <p:embed/>
                </p:oleObj>
              </mc:Choice>
              <mc:Fallback>
                <p:oleObj name="Equation" r:id="rId19" imgW="351756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0850" y="4893820"/>
                        <a:ext cx="35179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584950" y="4855720"/>
            <a:ext cx="18806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Solve for C</a:t>
            </a:r>
            <a:r>
              <a:rPr lang="en-US" sz="2000" baseline="-25000" dirty="0" smtClean="0">
                <a:solidFill>
                  <a:srgbClr val="0000FF"/>
                </a:solidFill>
              </a:rPr>
              <a:t>CO</a:t>
            </a:r>
            <a:r>
              <a:rPr lang="en-US" sz="2000" baseline="-25000" dirty="0" smtClean="0">
                <a:solidFill>
                  <a:srgbClr val="0000FF"/>
                </a:solidFill>
                <a:latin typeface="Arial"/>
                <a:cs typeface="Arial"/>
              </a:rPr>
              <a:t>·S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3380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841912"/>
              </p:ext>
            </p:extLst>
          </p:nvPr>
        </p:nvGraphicFramePr>
        <p:xfrm>
          <a:off x="508000" y="5431816"/>
          <a:ext cx="4013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89" name="Equation" r:id="rId21" imgW="4012920" imgH="330120" progId="Equation.DSMT4">
                  <p:embed/>
                </p:oleObj>
              </mc:Choice>
              <mc:Fallback>
                <p:oleObj name="Equation" r:id="rId21" imgW="401292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5431816"/>
                        <a:ext cx="40132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3157103"/>
              </p:ext>
            </p:extLst>
          </p:nvPr>
        </p:nvGraphicFramePr>
        <p:xfrm>
          <a:off x="4641850" y="5457216"/>
          <a:ext cx="40259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90" name="Equation" r:id="rId23" imgW="4025880" imgH="330120" progId="Equation.DSMT4">
                  <p:embed/>
                </p:oleObj>
              </mc:Choice>
              <mc:Fallback>
                <p:oleObj name="Equation" r:id="rId23" imgW="40258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1850" y="5457216"/>
                        <a:ext cx="40259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3424118"/>
              </p:ext>
            </p:extLst>
          </p:nvPr>
        </p:nvGraphicFramePr>
        <p:xfrm>
          <a:off x="1130300" y="5873344"/>
          <a:ext cx="24511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91" name="Equation" r:id="rId25" imgW="2450880" imgH="698400" progId="Equation.DSMT4">
                  <p:embed/>
                </p:oleObj>
              </mc:Choice>
              <mc:Fallback>
                <p:oleObj name="Equation" r:id="rId25" imgW="245088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300" y="5873344"/>
                        <a:ext cx="24511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3657600" y="5898744"/>
            <a:ext cx="434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Concentration of CO adsorbed on surface </a:t>
            </a:r>
            <a:r>
              <a:rPr lang="en-US" sz="2000" dirty="0" err="1" smtClean="0">
                <a:solidFill>
                  <a:srgbClr val="7030A0"/>
                </a:solidFill>
              </a:rPr>
              <a:t>vs</a:t>
            </a:r>
            <a:r>
              <a:rPr lang="en-US" sz="2000" dirty="0" smtClean="0">
                <a:solidFill>
                  <a:srgbClr val="7030A0"/>
                </a:solidFill>
              </a:rPr>
              <a:t> P</a:t>
            </a:r>
            <a:r>
              <a:rPr lang="en-US" sz="2000" baseline="-25000" dirty="0" smtClean="0">
                <a:solidFill>
                  <a:srgbClr val="7030A0"/>
                </a:solidFill>
              </a:rPr>
              <a:t>CO</a:t>
            </a:r>
            <a:r>
              <a:rPr lang="en-US" sz="2000" dirty="0" smtClean="0">
                <a:solidFill>
                  <a:srgbClr val="7030A0"/>
                </a:solidFill>
                <a:latin typeface="Arial"/>
                <a:cs typeface="Arial"/>
              </a:rPr>
              <a:t>→ Langmuir Isotherm</a:t>
            </a:r>
            <a:endParaRPr lang="en-US" sz="2000" dirty="0" smtClean="0">
              <a:solidFill>
                <a:srgbClr val="7030A0"/>
              </a:solidFill>
            </a:endParaRPr>
          </a:p>
        </p:txBody>
      </p:sp>
      <p:graphicFrame>
        <p:nvGraphicFramePr>
          <p:cNvPr id="3380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356041"/>
              </p:ext>
            </p:extLst>
          </p:nvPr>
        </p:nvGraphicFramePr>
        <p:xfrm>
          <a:off x="5492750" y="3302000"/>
          <a:ext cx="23749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92" name="Equation" r:id="rId27" imgW="2374560" imgH="330120" progId="Equation.DSMT4">
                  <p:embed/>
                </p:oleObj>
              </mc:Choice>
              <mc:Fallback>
                <p:oleObj name="Equation" r:id="rId27" imgW="237456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0" y="3302000"/>
                        <a:ext cx="23749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167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20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20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20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20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3" grpId="0"/>
      <p:bldP spid="17" grpId="0"/>
      <p:bldP spid="20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Surface Reaction Step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1600" y="828472"/>
            <a:ext cx="899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After the molecule is adsorbed onto the surface, it can react by a few different mechanisms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1455904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2100" indent="-292100"/>
            <a:r>
              <a:rPr lang="en-US" sz="2000" dirty="0" smtClean="0"/>
              <a:t>1. Singe site mechanism: Only the site to which the reactant is absorbed is involved in the reaction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2093064"/>
            <a:ext cx="52610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A</a:t>
            </a:r>
          </a:p>
          <a:p>
            <a:pPr algn="ctr"/>
            <a:r>
              <a:rPr lang="en-US" sz="2000" dirty="0" smtClean="0"/>
              <a:t>I</a:t>
            </a:r>
          </a:p>
          <a:p>
            <a:pPr algn="ctr"/>
            <a:r>
              <a:rPr lang="en-US" sz="2000" dirty="0" smtClean="0"/>
              <a:t>-S-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600" y="2486764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Meiryo"/>
                <a:ea typeface="Meiryo"/>
              </a:rPr>
              <a:t>⇌</a:t>
            </a:r>
            <a:endParaRPr lang="en-US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447800" y="2093064"/>
            <a:ext cx="52610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B</a:t>
            </a:r>
          </a:p>
          <a:p>
            <a:pPr algn="ctr"/>
            <a:r>
              <a:rPr lang="en-US" sz="2000" dirty="0" smtClean="0"/>
              <a:t>I</a:t>
            </a:r>
          </a:p>
          <a:p>
            <a:pPr algn="ctr"/>
            <a:r>
              <a:rPr lang="en-US" sz="2000" dirty="0" smtClean="0"/>
              <a:t>-S-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62200" y="2220064"/>
            <a:ext cx="1455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</a:t>
            </a:r>
            <a:r>
              <a:rPr lang="en-US" sz="2000" dirty="0" smtClean="0">
                <a:latin typeface="Arial"/>
                <a:cs typeface="Arial"/>
              </a:rPr>
              <a:t>·S </a:t>
            </a:r>
            <a:r>
              <a:rPr lang="en-US" sz="2000" dirty="0" smtClean="0">
                <a:latin typeface="Meiryo"/>
                <a:ea typeface="Meiryo"/>
                <a:cs typeface="Arial"/>
              </a:rPr>
              <a:t>⇌ </a:t>
            </a:r>
            <a:r>
              <a:rPr lang="en-US" sz="2000" dirty="0" smtClean="0">
                <a:ea typeface="Meiryo"/>
                <a:cs typeface="Arial"/>
              </a:rPr>
              <a:t>B·S</a:t>
            </a:r>
            <a:endParaRPr lang="en-US" sz="2000" dirty="0" smtClean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8275893"/>
              </p:ext>
            </p:extLst>
          </p:nvPr>
        </p:nvGraphicFramePr>
        <p:xfrm>
          <a:off x="4127500" y="2016864"/>
          <a:ext cx="2387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54" name="Equation" r:id="rId3" imgW="2387520" imgH="761760" progId="Equation.DSMT4">
                  <p:embed/>
                </p:oleObj>
              </mc:Choice>
              <mc:Fallback>
                <p:oleObj name="Equation" r:id="rId3" imgW="238752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00" y="2016864"/>
                        <a:ext cx="23876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6734828"/>
              </p:ext>
            </p:extLst>
          </p:nvPr>
        </p:nvGraphicFramePr>
        <p:xfrm>
          <a:off x="6718300" y="2061314"/>
          <a:ext cx="18796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55" name="Equation" r:id="rId5" imgW="1879560" imgH="698400" progId="Equation.DSMT4">
                  <p:embed/>
                </p:oleObj>
              </mc:Choice>
              <mc:Fallback>
                <p:oleObj name="Equation" r:id="rId5" imgW="187956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8300" y="2061314"/>
                        <a:ext cx="18796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2400" y="3131298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2100" indent="-292100"/>
            <a:r>
              <a:rPr lang="en-US" sz="2000" dirty="0" smtClean="0"/>
              <a:t>2. Dual site mechanism: Adsorbed reactant interacts with another vacant site to form the product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2006" y="3810000"/>
            <a:ext cx="9541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A</a:t>
            </a:r>
          </a:p>
          <a:p>
            <a:pPr algn="ctr"/>
            <a:r>
              <a:rPr lang="en-US" sz="2000" dirty="0" smtClean="0"/>
              <a:t>I</a:t>
            </a:r>
          </a:p>
          <a:p>
            <a:pPr algn="ctr"/>
            <a:r>
              <a:rPr lang="en-US" sz="2000" dirty="0" smtClean="0"/>
              <a:t>-S-S-S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92906" y="4262068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Meiryo"/>
                <a:ea typeface="Meiryo"/>
              </a:rPr>
              <a:t>⇌</a:t>
            </a:r>
            <a:endParaRPr lang="en-US" sz="20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2133600" y="3810000"/>
            <a:ext cx="10390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       B</a:t>
            </a:r>
          </a:p>
          <a:p>
            <a:pPr algn="ctr"/>
            <a:r>
              <a:rPr lang="en-US" sz="2000" dirty="0" smtClean="0"/>
              <a:t>       I</a:t>
            </a:r>
          </a:p>
          <a:p>
            <a:pPr algn="ctr"/>
            <a:r>
              <a:rPr lang="en-US" sz="2000" dirty="0" smtClean="0"/>
              <a:t>-S-S-S-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05200" y="3505200"/>
            <a:ext cx="2355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</a:t>
            </a:r>
            <a:r>
              <a:rPr lang="en-US" sz="2000" dirty="0" smtClean="0">
                <a:latin typeface="Arial"/>
                <a:cs typeface="Arial"/>
              </a:rPr>
              <a:t>·S + S </a:t>
            </a:r>
            <a:r>
              <a:rPr lang="en-US" sz="2000" dirty="0" smtClean="0">
                <a:latin typeface="Meiryo"/>
                <a:ea typeface="Meiryo"/>
                <a:cs typeface="Arial"/>
              </a:rPr>
              <a:t>⇌ </a:t>
            </a:r>
            <a:r>
              <a:rPr lang="en-US" sz="2000" dirty="0" smtClean="0">
                <a:cs typeface="Arial"/>
              </a:rPr>
              <a:t>S</a:t>
            </a:r>
            <a:r>
              <a:rPr lang="en-US" sz="2000" i="1" baseline="-25000" dirty="0" smtClean="0">
                <a:cs typeface="Arial"/>
              </a:rPr>
              <a:t> </a:t>
            </a:r>
            <a:r>
              <a:rPr lang="en-US" sz="2000" i="1" dirty="0" smtClean="0">
                <a:cs typeface="Arial"/>
              </a:rPr>
              <a:t>+ </a:t>
            </a:r>
            <a:r>
              <a:rPr lang="en-US" sz="2000" dirty="0" smtClean="0">
                <a:ea typeface="Meiryo"/>
                <a:cs typeface="Arial"/>
              </a:rPr>
              <a:t>B·S</a:t>
            </a:r>
            <a:endParaRPr lang="en-US" sz="2000" dirty="0" smtClean="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3688027"/>
              </p:ext>
            </p:extLst>
          </p:nvPr>
        </p:nvGraphicFramePr>
        <p:xfrm>
          <a:off x="3448318" y="3936663"/>
          <a:ext cx="2997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56" name="Equation" r:id="rId7" imgW="2997000" imgH="761760" progId="Equation.DSMT4">
                  <p:embed/>
                </p:oleObj>
              </mc:Choice>
              <mc:Fallback>
                <p:oleObj name="Equation" r:id="rId7" imgW="299700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8318" y="3936663"/>
                        <a:ext cx="29972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Arc 17"/>
          <p:cNvSpPr/>
          <p:nvPr/>
        </p:nvSpPr>
        <p:spPr>
          <a:xfrm>
            <a:off x="1211906" y="4042859"/>
            <a:ext cx="292100" cy="762000"/>
          </a:xfrm>
          <a:prstGeom prst="arc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724400" y="2778864"/>
            <a:ext cx="15808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Equation </a:t>
            </a:r>
            <a:r>
              <a:rPr lang="en-US" sz="20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2000" dirty="0" err="1" smtClean="0">
                <a:solidFill>
                  <a:srgbClr val="006600"/>
                </a:solidFill>
                <a:cs typeface="Times New Roman" pitchFamily="18" charset="0"/>
              </a:rPr>
              <a:t>a</a:t>
            </a:r>
            <a:endParaRPr lang="en-US" sz="2000" dirty="0" smtClean="0">
              <a:solidFill>
                <a:srgbClr val="006600"/>
              </a:solidFill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48718" y="4139863"/>
            <a:ext cx="15808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Equation </a:t>
            </a:r>
            <a:r>
              <a:rPr lang="en-US" sz="20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2000" dirty="0" err="1" smtClean="0">
                <a:solidFill>
                  <a:srgbClr val="006600"/>
                </a:solidFill>
                <a:cs typeface="Times New Roman" pitchFamily="18" charset="0"/>
              </a:rPr>
              <a:t>b</a:t>
            </a:r>
            <a:endParaRPr lang="en-US" sz="2000" dirty="0" smtClean="0">
              <a:solidFill>
                <a:srgbClr val="006600"/>
              </a:solidFill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9700" y="4761688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2100" indent="-292100"/>
            <a:r>
              <a:rPr lang="en-US" sz="2000" dirty="0" smtClean="0"/>
              <a:t>3. </a:t>
            </a:r>
            <a:r>
              <a:rPr lang="en-US" sz="2000" dirty="0" err="1" smtClean="0"/>
              <a:t>Eley-Rideal</a:t>
            </a:r>
            <a:r>
              <a:rPr lang="en-US" sz="2000" dirty="0" smtClean="0"/>
              <a:t> mechanism: reaction between adsorbed reactant and a molecule in the gas phase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037406" y="5972309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Meiryo"/>
                <a:ea typeface="Meiryo"/>
              </a:rPr>
              <a:t>⇌</a:t>
            </a:r>
            <a:endParaRPr lang="en-US" sz="2000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2514600" y="5537537"/>
            <a:ext cx="10390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       C</a:t>
            </a:r>
          </a:p>
          <a:p>
            <a:pPr algn="ctr"/>
            <a:r>
              <a:rPr lang="en-US" sz="2000" dirty="0" smtClean="0"/>
              <a:t>       I</a:t>
            </a:r>
          </a:p>
          <a:p>
            <a:pPr algn="ctr"/>
            <a:r>
              <a:rPr lang="en-US" sz="2000" dirty="0" smtClean="0"/>
              <a:t>-S-S-S-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606800" y="5162490"/>
            <a:ext cx="2230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</a:t>
            </a:r>
            <a:r>
              <a:rPr lang="en-US" sz="2000" dirty="0" smtClean="0">
                <a:latin typeface="Arial"/>
                <a:cs typeface="Arial"/>
              </a:rPr>
              <a:t>·S + B(g) </a:t>
            </a:r>
            <a:r>
              <a:rPr lang="en-US" sz="2000" dirty="0" smtClean="0">
                <a:latin typeface="Meiryo"/>
                <a:ea typeface="Meiryo"/>
                <a:cs typeface="Arial"/>
              </a:rPr>
              <a:t>⇌ </a:t>
            </a:r>
            <a:r>
              <a:rPr lang="en-US" sz="2000" dirty="0" smtClean="0">
                <a:ea typeface="Meiryo"/>
                <a:cs typeface="Arial"/>
              </a:rPr>
              <a:t>C·S</a:t>
            </a:r>
            <a:endParaRPr lang="en-US" sz="2000" dirty="0" smtClean="0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472152"/>
              </p:ext>
            </p:extLst>
          </p:nvPr>
        </p:nvGraphicFramePr>
        <p:xfrm>
          <a:off x="3778518" y="5625288"/>
          <a:ext cx="2667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57" name="Equation" r:id="rId9" imgW="2666880" imgH="761760" progId="Equation.DSMT4">
                  <p:embed/>
                </p:oleObj>
              </mc:Choice>
              <mc:Fallback>
                <p:oleObj name="Equation" r:id="rId9" imgW="266688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518" y="5625288"/>
                        <a:ext cx="26670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6648718" y="5828488"/>
            <a:ext cx="15808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Equation </a:t>
            </a:r>
            <a:r>
              <a:rPr lang="en-US" sz="20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2000" dirty="0" err="1" smtClean="0">
                <a:solidFill>
                  <a:srgbClr val="006600"/>
                </a:solidFill>
                <a:cs typeface="Times New Roman" pitchFamily="18" charset="0"/>
              </a:rPr>
              <a:t>c</a:t>
            </a:r>
            <a:endParaRPr lang="en-US" sz="2000" dirty="0" smtClean="0">
              <a:solidFill>
                <a:srgbClr val="006600"/>
              </a:solidFill>
              <a:cs typeface="Times New Roman" pitchFamily="18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609600" y="5383988"/>
            <a:ext cx="1531014" cy="1181100"/>
            <a:chOff x="152400" y="5676900"/>
            <a:chExt cx="1531014" cy="1181100"/>
          </a:xfrm>
        </p:grpSpPr>
        <p:sp>
          <p:nvSpPr>
            <p:cNvPr id="22" name="TextBox 21"/>
            <p:cNvSpPr txBox="1"/>
            <p:nvPr/>
          </p:nvSpPr>
          <p:spPr>
            <a:xfrm>
              <a:off x="729306" y="5842337"/>
              <a:ext cx="95410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A</a:t>
              </a:r>
            </a:p>
            <a:p>
              <a:pPr algn="ctr"/>
              <a:r>
                <a:rPr lang="en-US" sz="2000" dirty="0" smtClean="0"/>
                <a:t>I</a:t>
              </a:r>
            </a:p>
            <a:p>
              <a:pPr algn="ctr"/>
              <a:r>
                <a:rPr lang="en-US" sz="2000" dirty="0" smtClean="0"/>
                <a:t>-S-S-S</a:t>
              </a:r>
            </a:p>
          </p:txBody>
        </p:sp>
        <p:sp>
          <p:nvSpPr>
            <p:cNvPr id="27" name="Arc 26"/>
            <p:cNvSpPr/>
            <p:nvPr/>
          </p:nvSpPr>
          <p:spPr>
            <a:xfrm>
              <a:off x="355600" y="5676900"/>
              <a:ext cx="825500" cy="533400"/>
            </a:xfrm>
            <a:prstGeom prst="arc">
              <a:avLst>
                <a:gd name="adj1" fmla="val 12657825"/>
                <a:gd name="adj2" fmla="val 0"/>
              </a:avLst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52400" y="5791200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5768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1" grpId="0"/>
      <p:bldP spid="12" grpId="0"/>
      <p:bldP spid="13" grpId="0"/>
      <p:bldP spid="14" grpId="0"/>
      <p:bldP spid="15" grpId="0"/>
      <p:bldP spid="18" grpId="0" animBg="1"/>
      <p:bldP spid="19" grpId="0"/>
      <p:bldP spid="20" grpId="0"/>
      <p:bldP spid="21" grpId="0"/>
      <p:bldP spid="23" grpId="0"/>
      <p:bldP spid="24" grpId="0"/>
      <p:bldP spid="25" grpId="0"/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Desorption Step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101612" y="990600"/>
            <a:ext cx="49407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Products are desorbed into the gas phase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9300" y="1949390"/>
            <a:ext cx="10390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       C</a:t>
            </a:r>
          </a:p>
          <a:p>
            <a:pPr algn="ctr"/>
            <a:r>
              <a:rPr lang="en-US" sz="2000" dirty="0" smtClean="0"/>
              <a:t>       I</a:t>
            </a:r>
          </a:p>
          <a:p>
            <a:pPr algn="ctr"/>
            <a:r>
              <a:rPr lang="en-US" sz="2000" dirty="0" smtClean="0"/>
              <a:t>-S-S-S-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01800" y="22541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Meiryo"/>
                <a:ea typeface="Meiryo"/>
              </a:rPr>
              <a:t>⇌</a:t>
            </a:r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072433" y="1949390"/>
            <a:ext cx="10390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       C</a:t>
            </a:r>
          </a:p>
          <a:p>
            <a:pPr algn="ctr"/>
            <a:r>
              <a:rPr lang="en-US" sz="2000" dirty="0" smtClean="0"/>
              <a:t>        </a:t>
            </a:r>
          </a:p>
          <a:p>
            <a:pPr algn="ctr"/>
            <a:r>
              <a:rPr lang="en-US" sz="2000" dirty="0" smtClean="0"/>
              <a:t>-S-S-S-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27859" y="1542990"/>
            <a:ext cx="1688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</a:t>
            </a:r>
            <a:r>
              <a:rPr lang="en-US" sz="2000" dirty="0" smtClean="0">
                <a:latin typeface="Arial"/>
                <a:cs typeface="Arial"/>
              </a:rPr>
              <a:t>·S </a:t>
            </a:r>
            <a:r>
              <a:rPr lang="en-US" sz="2000" dirty="0" smtClean="0">
                <a:latin typeface="Meiryo"/>
                <a:ea typeface="Meiryo"/>
                <a:cs typeface="Arial"/>
              </a:rPr>
              <a:t>⇌ </a:t>
            </a:r>
            <a:r>
              <a:rPr lang="en-US" sz="2000" dirty="0" smtClean="0">
                <a:ea typeface="Meiryo"/>
                <a:cs typeface="Arial"/>
              </a:rPr>
              <a:t>C + S</a:t>
            </a:r>
            <a:endParaRPr lang="en-US" sz="2000" dirty="0" smtClean="0"/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3263900" y="2012890"/>
          <a:ext cx="26670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428" name="Equation" r:id="rId3" imgW="2666880" imgH="812520" progId="Equation.DSMT4">
                  <p:embed/>
                </p:oleObj>
              </mc:Choice>
              <mc:Fallback>
                <p:oleObj name="Equation" r:id="rId3" imgW="2666880" imgH="812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3900" y="2012890"/>
                        <a:ext cx="26670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6223000" y="2070040"/>
          <a:ext cx="20701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429" name="Equation" r:id="rId5" imgW="2070000" imgH="685800" progId="Equation.DSMT4">
                  <p:embed/>
                </p:oleObj>
              </mc:Choice>
              <mc:Fallback>
                <p:oleObj name="Equation" r:id="rId5" imgW="20700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0" y="2070040"/>
                        <a:ext cx="20701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873500" y="2800290"/>
            <a:ext cx="15231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Equation </a:t>
            </a:r>
            <a:r>
              <a:rPr lang="en-US" sz="2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endParaRPr lang="en-US" sz="2000" dirty="0" smtClean="0">
              <a:solidFill>
                <a:srgbClr val="006600"/>
              </a:solidFill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9937" y="3274976"/>
            <a:ext cx="75841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Note that the desorption of C is the reverse of the adsorption of C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139679"/>
              </p:ext>
            </p:extLst>
          </p:nvPr>
        </p:nvGraphicFramePr>
        <p:xfrm>
          <a:off x="3873500" y="3713825"/>
          <a:ext cx="1397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430" name="Equation" r:id="rId7" imgW="1396800" imgH="355320" progId="Equation.DSMT4">
                  <p:embed/>
                </p:oleObj>
              </mc:Choice>
              <mc:Fallback>
                <p:oleObj name="Equation" r:id="rId7" imgW="139680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3500" y="3713825"/>
                        <a:ext cx="13970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09600" y="4108164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Also the desorption equilibrium constant K</a:t>
            </a:r>
            <a:r>
              <a:rPr lang="en-US" sz="2000" baseline="-25000" dirty="0" smtClean="0"/>
              <a:t>D,C</a:t>
            </a:r>
            <a:r>
              <a:rPr lang="en-US" sz="2000" dirty="0" smtClean="0"/>
              <a:t> is the reciprocal of the adsorption equilibrium constant K</a:t>
            </a:r>
            <a:r>
              <a:rPr lang="en-US" sz="2000" baseline="-25000" dirty="0" smtClean="0"/>
              <a:t>C</a:t>
            </a:r>
            <a:endParaRPr lang="en-US" sz="2000" dirty="0" smtClean="0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472755"/>
              </p:ext>
            </p:extLst>
          </p:nvPr>
        </p:nvGraphicFramePr>
        <p:xfrm>
          <a:off x="3975100" y="4854789"/>
          <a:ext cx="1193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431" name="Equation" r:id="rId9" imgW="1193760" imgH="685800" progId="Equation.DSMT4">
                  <p:embed/>
                </p:oleObj>
              </mc:Choice>
              <mc:Fallback>
                <p:oleObj name="Equation" r:id="rId9" imgW="11937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5100" y="4854789"/>
                        <a:ext cx="11938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2277698"/>
              </p:ext>
            </p:extLst>
          </p:nvPr>
        </p:nvGraphicFramePr>
        <p:xfrm>
          <a:off x="3124200" y="6018176"/>
          <a:ext cx="28956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432" name="Equation" r:id="rId11" imgW="2895480" imgH="368280" progId="Equation.DSMT4">
                  <p:embed/>
                </p:oleObj>
              </mc:Choice>
              <mc:Fallback>
                <p:oleObj name="Equation" r:id="rId11" imgW="28954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6018176"/>
                        <a:ext cx="28956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19875" y="5579328"/>
            <a:ext cx="85042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Substituting 1/K</a:t>
            </a:r>
            <a:r>
              <a:rPr lang="en-US" sz="2000" baseline="-25000" dirty="0" smtClean="0"/>
              <a:t>C</a:t>
            </a:r>
            <a:r>
              <a:rPr lang="en-US" sz="2000" dirty="0" smtClean="0"/>
              <a:t> for K</a:t>
            </a:r>
            <a:r>
              <a:rPr lang="en-US" sz="2000" baseline="-25000" dirty="0" smtClean="0"/>
              <a:t>D,C</a:t>
            </a:r>
            <a:r>
              <a:rPr lang="en-US" sz="2000" dirty="0" smtClean="0"/>
              <a:t> in the rate equation for product desorption gives:</a:t>
            </a:r>
          </a:p>
        </p:txBody>
      </p:sp>
    </p:spTree>
    <p:extLst>
      <p:ext uri="{BB962C8B-B14F-4D97-AF65-F5344CB8AC3E}">
        <p14:creationId xmlns:p14="http://schemas.microsoft.com/office/powerpoint/2010/main" val="2382705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Derive a Rate Law for Catalytic </a:t>
            </a:r>
            <a:r>
              <a:rPr lang="en-US" dirty="0" err="1" smtClean="0"/>
              <a:t>Rxn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906780"/>
            <a:ext cx="8839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2000" dirty="0" smtClean="0"/>
              <a:t>Postulate catalytic mechanism, and then derive the rate law for that mechanism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6600"/>
                </a:solidFill>
              </a:rPr>
              <a:t>Assume pseudo-steady state hypothesis (rate of adsorption =  rate of surface reaction = rate of desorption) 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6600"/>
                </a:solidFill>
              </a:rPr>
              <a:t>No accumulation of species on the surface or near interface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6600"/>
                </a:solidFill>
              </a:rPr>
              <a:t>Each species adsorbed on the surface is a reactive intermediate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6600"/>
                </a:solidFill>
              </a:rPr>
              <a:t>Net rate of formation of species </a:t>
            </a:r>
            <a:r>
              <a:rPr lang="en-US" sz="2000" dirty="0" err="1" smtClean="0">
                <a:solidFill>
                  <a:srgbClr val="006600"/>
                </a:solidFill>
              </a:rPr>
              <a:t>i</a:t>
            </a:r>
            <a:r>
              <a:rPr lang="en-US" sz="2000" dirty="0" smtClean="0">
                <a:solidFill>
                  <a:srgbClr val="006600"/>
                </a:solidFill>
              </a:rPr>
              <a:t> adsorbed on the surface is 0, </a:t>
            </a:r>
            <a:r>
              <a:rPr lang="en-US" sz="2000" dirty="0" err="1" smtClean="0">
                <a:solidFill>
                  <a:srgbClr val="006600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006600"/>
                </a:solidFill>
              </a:rPr>
              <a:t>i</a:t>
            </a:r>
            <a:r>
              <a:rPr lang="en-US" sz="2000" baseline="-25000" dirty="0" err="1" smtClean="0">
                <a:solidFill>
                  <a:srgbClr val="006600"/>
                </a:solidFill>
                <a:latin typeface="Arial"/>
                <a:cs typeface="Arial"/>
              </a:rPr>
              <a:t>·S</a:t>
            </a:r>
            <a:r>
              <a:rPr lang="en-US" sz="2000" dirty="0" smtClean="0">
                <a:solidFill>
                  <a:srgbClr val="006600"/>
                </a:solidFill>
                <a:latin typeface="Arial"/>
                <a:cs typeface="Arial"/>
              </a:rPr>
              <a:t>=0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One step is usually rate-limiting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If the rate-limiting step could be sped up, the entire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</a:rPr>
              <a:t>rxn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would be faster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Although reactions involve all 7 steps, (for chapter 10) only adsorption, surface reaction, or desorption will be rate limiting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C00000"/>
                </a:solidFill>
              </a:rPr>
              <a:t>The surface reaction step is rate limiting ~70% of the time!</a:t>
            </a:r>
          </a:p>
          <a:p>
            <a:pPr marL="228600" lvl="1" indent="-22860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7030A0"/>
                </a:solidFill>
              </a:rPr>
              <a:t>Steps to derive the rate law</a:t>
            </a:r>
          </a:p>
          <a:p>
            <a:pPr marL="685800" lvl="2" indent="-22860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7030A0"/>
                </a:solidFill>
              </a:rPr>
              <a:t>Select among types of adsorption, surface reaction, and desorption</a:t>
            </a:r>
          </a:p>
          <a:p>
            <a:pPr marL="685800" lvl="2" indent="-22860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7030A0"/>
                </a:solidFill>
              </a:rPr>
              <a:t>Write rate laws for each individual step, </a:t>
            </a:r>
            <a:r>
              <a:rPr lang="en-US" sz="2000" u="sng" dirty="0" smtClean="0">
                <a:solidFill>
                  <a:srgbClr val="7030A0"/>
                </a:solidFill>
              </a:rPr>
              <a:t>assuming all are reversible</a:t>
            </a:r>
          </a:p>
          <a:p>
            <a:pPr marL="685800" lvl="2" indent="-22860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7030A0"/>
                </a:solidFill>
              </a:rPr>
              <a:t>Postulate which step is rate limiting</a:t>
            </a:r>
          </a:p>
          <a:p>
            <a:pPr marL="685800" lvl="2" indent="-22860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7030A0"/>
                </a:solidFill>
              </a:rPr>
              <a:t>Use non-rate-limiting steps to eliminate the surface concentration terms that cannot be measured</a:t>
            </a:r>
          </a:p>
        </p:txBody>
      </p:sp>
    </p:spTree>
    <p:extLst>
      <p:ext uri="{BB962C8B-B14F-4D97-AF65-F5344CB8AC3E}">
        <p14:creationId xmlns:p14="http://schemas.microsoft.com/office/powerpoint/2010/main" val="180817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2579" y="76200"/>
            <a:ext cx="74788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Consider A </a:t>
            </a:r>
            <a:r>
              <a:rPr lang="en-US" sz="2000" dirty="0" smtClean="0">
                <a:ea typeface="Meiryo"/>
              </a:rPr>
              <a:t>⇌ B and assume the following mechanism is correct:</a:t>
            </a:r>
            <a:endParaRPr lang="en-US" sz="2000" dirty="0" smtClean="0"/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5092700" y="485914"/>
          <a:ext cx="26797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7" name="Equation" r:id="rId3" imgW="2679480" imgH="736560" progId="Equation.DSMT4">
                  <p:embed/>
                </p:oleObj>
              </mc:Choice>
              <mc:Fallback>
                <p:oleObj name="Equation" r:id="rId3" imgW="26794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2700" y="485914"/>
                        <a:ext cx="26797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37368" y="689114"/>
            <a:ext cx="17510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1. Adsorption: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268" y="1527194"/>
            <a:ext cx="24048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2. Surface reaction: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89968" y="676414"/>
            <a:ext cx="19736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A(g) + S </a:t>
            </a:r>
            <a:r>
              <a:rPr lang="en-US" sz="2000" dirty="0" smtClean="0">
                <a:latin typeface="Meiryo"/>
                <a:ea typeface="Meiryo"/>
              </a:rPr>
              <a:t>⇌ A</a:t>
            </a:r>
            <a:r>
              <a:rPr lang="en-US" sz="2000" dirty="0" smtClean="0">
                <a:latin typeface="Arial"/>
                <a:ea typeface="Meiryo"/>
                <a:cs typeface="Arial"/>
              </a:rPr>
              <a:t>·S</a:t>
            </a:r>
            <a:endParaRPr lang="en-US" sz="2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902668" y="1533604"/>
            <a:ext cx="2355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</a:t>
            </a:r>
            <a:r>
              <a:rPr lang="en-US" sz="2000" dirty="0" smtClean="0">
                <a:latin typeface="Arial"/>
                <a:cs typeface="Arial"/>
              </a:rPr>
              <a:t>·S + S </a:t>
            </a:r>
            <a:r>
              <a:rPr lang="en-US" sz="2000" dirty="0" smtClean="0">
                <a:latin typeface="Meiryo"/>
                <a:ea typeface="Meiryo"/>
                <a:cs typeface="Arial"/>
              </a:rPr>
              <a:t>⇌ </a:t>
            </a:r>
            <a:r>
              <a:rPr lang="en-US" sz="2000" dirty="0" smtClean="0">
                <a:cs typeface="Arial"/>
              </a:rPr>
              <a:t>S</a:t>
            </a:r>
            <a:r>
              <a:rPr lang="en-US" sz="2000" i="1" baseline="-25000" dirty="0" smtClean="0">
                <a:cs typeface="Arial"/>
              </a:rPr>
              <a:t> </a:t>
            </a:r>
            <a:r>
              <a:rPr lang="en-US" sz="2000" i="1" dirty="0" smtClean="0">
                <a:cs typeface="Arial"/>
              </a:rPr>
              <a:t>+ </a:t>
            </a:r>
            <a:r>
              <a:rPr lang="en-US" sz="2000" dirty="0" smtClean="0">
                <a:ea typeface="Meiryo"/>
                <a:cs typeface="Arial"/>
              </a:rPr>
              <a:t>B·S</a:t>
            </a:r>
            <a:endParaRPr lang="en-US" sz="2000" dirty="0" smtClean="0"/>
          </a:p>
        </p:txBody>
      </p:sp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5410200" y="1324114"/>
          <a:ext cx="2997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8" name="Equation" r:id="rId5" imgW="2997000" imgH="761760" progId="Equation.DSMT4">
                  <p:embed/>
                </p:oleObj>
              </mc:Choice>
              <mc:Fallback>
                <p:oleObj name="Equation" r:id="rId5" imgW="299700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1324114"/>
                        <a:ext cx="29972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08771" y="2333704"/>
            <a:ext cx="17796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3. Desorption: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21000" y="2333704"/>
            <a:ext cx="1688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</a:t>
            </a:r>
            <a:r>
              <a:rPr lang="en-US" sz="2000" dirty="0" smtClean="0">
                <a:latin typeface="Arial"/>
                <a:cs typeface="Arial"/>
              </a:rPr>
              <a:t>·S </a:t>
            </a:r>
            <a:r>
              <a:rPr lang="en-US" sz="2000" dirty="0" smtClean="0">
                <a:latin typeface="Meiryo"/>
                <a:ea typeface="Meiryo"/>
                <a:cs typeface="Arial"/>
              </a:rPr>
              <a:t>⇌ </a:t>
            </a:r>
            <a:r>
              <a:rPr lang="en-US" sz="2000" dirty="0" smtClean="0">
                <a:ea typeface="Meiryo"/>
                <a:cs typeface="Arial"/>
              </a:rPr>
              <a:t>B + S</a:t>
            </a:r>
            <a:endParaRPr lang="en-US" sz="2000" dirty="0" smtClean="0"/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4838700" y="2124214"/>
          <a:ext cx="2438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9" name="Equation" r:id="rId7" imgW="2438280" imgH="736560" progId="Equation.DSMT4">
                  <p:embed/>
                </p:oleObj>
              </mc:Choice>
              <mc:Fallback>
                <p:oleObj name="Equation" r:id="rId7" imgW="24382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8700" y="2124214"/>
                        <a:ext cx="24384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28601" y="3084255"/>
            <a:ext cx="8915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We need to select one of these 3 reactions as the rate limiting step, then derive the corresponding rate equation, and see if this rate </a:t>
            </a:r>
            <a:r>
              <a:rPr lang="en-US" sz="2000" dirty="0" err="1" smtClean="0">
                <a:solidFill>
                  <a:srgbClr val="7030A0"/>
                </a:solidFill>
              </a:rPr>
              <a:t>eq</a:t>
            </a:r>
            <a:r>
              <a:rPr lang="en-US" sz="2000" dirty="0" smtClean="0">
                <a:solidFill>
                  <a:srgbClr val="7030A0"/>
                </a:solidFill>
              </a:rPr>
              <a:t> matches experimental data.  </a:t>
            </a:r>
            <a:r>
              <a:rPr lang="en-US" sz="2000" dirty="0" smtClean="0">
                <a:solidFill>
                  <a:srgbClr val="0000FF"/>
                </a:solidFill>
              </a:rPr>
              <a:t>Which step is the most logical to start with? </a:t>
            </a:r>
            <a:endParaRPr lang="en-US" sz="2000" dirty="0" smtClean="0">
              <a:solidFill>
                <a:srgbClr val="7030A0"/>
              </a:solidFill>
            </a:endParaRPr>
          </a:p>
          <a:p>
            <a:pPr marL="457200" indent="-457200">
              <a:buAutoNum type="alphaLcParenR"/>
            </a:pPr>
            <a:r>
              <a:rPr lang="en-US" sz="2000" dirty="0" smtClean="0">
                <a:solidFill>
                  <a:srgbClr val="7030A0"/>
                </a:solidFill>
              </a:rPr>
              <a:t>Adsorption</a:t>
            </a:r>
          </a:p>
          <a:p>
            <a:pPr marL="457200" indent="-457200">
              <a:buAutoNum type="alphaLcParenR"/>
            </a:pPr>
            <a:r>
              <a:rPr lang="en-US" sz="2000" dirty="0" smtClean="0">
                <a:solidFill>
                  <a:srgbClr val="7030A0"/>
                </a:solidFill>
              </a:rPr>
              <a:t>Surface reaction</a:t>
            </a:r>
          </a:p>
          <a:p>
            <a:pPr marL="457200" indent="-457200">
              <a:buAutoNum type="alphaLcParenR"/>
            </a:pPr>
            <a:r>
              <a:rPr lang="en-US" sz="2000" dirty="0" smtClean="0">
                <a:solidFill>
                  <a:srgbClr val="7030A0"/>
                </a:solidFill>
              </a:rPr>
              <a:t>Desorption</a:t>
            </a:r>
          </a:p>
          <a:p>
            <a:pPr marL="457200" indent="-457200">
              <a:buAutoNum type="alphaLcParenR"/>
            </a:pPr>
            <a:r>
              <a:rPr lang="en-US" sz="2000" dirty="0" smtClean="0">
                <a:solidFill>
                  <a:srgbClr val="7030A0"/>
                </a:solidFill>
              </a:rPr>
              <a:t>None of the above</a:t>
            </a:r>
          </a:p>
          <a:p>
            <a:pPr marL="457200" indent="-457200">
              <a:buAutoNum type="alphaLcParenR"/>
            </a:pPr>
            <a:r>
              <a:rPr lang="en-US" sz="2000" dirty="0" smtClean="0">
                <a:solidFill>
                  <a:srgbClr val="7030A0"/>
                </a:solidFill>
              </a:rPr>
              <a:t>Any of these would be “logical” - they all have equal probability of being the rate limiting step</a:t>
            </a:r>
          </a:p>
        </p:txBody>
      </p:sp>
      <p:sp>
        <p:nvSpPr>
          <p:cNvPr id="2" name="Rectangle 1"/>
          <p:cNvSpPr/>
          <p:nvPr/>
        </p:nvSpPr>
        <p:spPr>
          <a:xfrm>
            <a:off x="228601" y="4343400"/>
            <a:ext cx="2514599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51935" y="6019800"/>
            <a:ext cx="84401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The surface </a:t>
            </a:r>
            <a:r>
              <a:rPr lang="en-US" sz="2400" dirty="0">
                <a:solidFill>
                  <a:srgbClr val="C00000"/>
                </a:solidFill>
              </a:rPr>
              <a:t>reaction </a:t>
            </a:r>
            <a:r>
              <a:rPr lang="en-US" sz="2400" dirty="0" smtClean="0">
                <a:solidFill>
                  <a:srgbClr val="C00000"/>
                </a:solidFill>
              </a:rPr>
              <a:t>step as is </a:t>
            </a:r>
            <a:r>
              <a:rPr lang="en-US" sz="2400" dirty="0">
                <a:solidFill>
                  <a:srgbClr val="C00000"/>
                </a:solidFill>
              </a:rPr>
              <a:t>rate limiting </a:t>
            </a:r>
            <a:r>
              <a:rPr lang="en-US" sz="2400" dirty="0" smtClean="0">
                <a:solidFill>
                  <a:srgbClr val="C00000"/>
                </a:solidFill>
              </a:rPr>
              <a:t>~</a:t>
            </a:r>
            <a:r>
              <a:rPr lang="en-US" sz="2400" dirty="0">
                <a:solidFill>
                  <a:srgbClr val="C00000"/>
                </a:solidFill>
              </a:rPr>
              <a:t>70% of the </a:t>
            </a:r>
            <a:r>
              <a:rPr lang="en-US" sz="2400" dirty="0" smtClean="0">
                <a:solidFill>
                  <a:srgbClr val="C00000"/>
                </a:solidFill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590576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" grpId="0" animBg="1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2579" y="76200"/>
            <a:ext cx="74788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Consider A </a:t>
            </a:r>
            <a:r>
              <a:rPr lang="en-US" sz="2000" dirty="0" smtClean="0">
                <a:ea typeface="Meiryo"/>
              </a:rPr>
              <a:t>⇌ B and assume the following mechanism is correct:</a:t>
            </a:r>
            <a:endParaRPr lang="en-US" sz="2000" dirty="0" smtClean="0"/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5389200"/>
              </p:ext>
            </p:extLst>
          </p:nvPr>
        </p:nvGraphicFramePr>
        <p:xfrm>
          <a:off x="5092700" y="485914"/>
          <a:ext cx="26797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6" name="Equation" r:id="rId3" imgW="2679480" imgH="736560" progId="Equation.DSMT4">
                  <p:embed/>
                </p:oleObj>
              </mc:Choice>
              <mc:Fallback>
                <p:oleObj name="Equation" r:id="rId3" imgW="26794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2700" y="485914"/>
                        <a:ext cx="26797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37368" y="689114"/>
            <a:ext cx="17510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1. Adsorption: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268" y="1527194"/>
            <a:ext cx="24048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2. Surface reaction: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89968" y="676414"/>
            <a:ext cx="19736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A(g) + S </a:t>
            </a:r>
            <a:r>
              <a:rPr lang="en-US" sz="2000" dirty="0" smtClean="0">
                <a:latin typeface="Meiryo"/>
                <a:ea typeface="Meiryo"/>
              </a:rPr>
              <a:t>⇌ A</a:t>
            </a:r>
            <a:r>
              <a:rPr lang="en-US" sz="2000" dirty="0" smtClean="0">
                <a:latin typeface="Arial"/>
                <a:ea typeface="Meiryo"/>
                <a:cs typeface="Arial"/>
              </a:rPr>
              <a:t>·S</a:t>
            </a:r>
            <a:endParaRPr lang="en-US" sz="2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902668" y="1533604"/>
            <a:ext cx="2355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</a:t>
            </a:r>
            <a:r>
              <a:rPr lang="en-US" sz="2000" dirty="0" smtClean="0">
                <a:latin typeface="Arial"/>
                <a:cs typeface="Arial"/>
              </a:rPr>
              <a:t>·S + S </a:t>
            </a:r>
            <a:r>
              <a:rPr lang="en-US" sz="2000" dirty="0" smtClean="0">
                <a:latin typeface="Meiryo"/>
                <a:ea typeface="Meiryo"/>
                <a:cs typeface="Arial"/>
              </a:rPr>
              <a:t>⇌ </a:t>
            </a:r>
            <a:r>
              <a:rPr lang="en-US" sz="2000" dirty="0" smtClean="0">
                <a:cs typeface="Arial"/>
              </a:rPr>
              <a:t>S</a:t>
            </a:r>
            <a:r>
              <a:rPr lang="en-US" sz="2000" i="1" baseline="-25000" dirty="0" smtClean="0">
                <a:cs typeface="Arial"/>
              </a:rPr>
              <a:t> </a:t>
            </a:r>
            <a:r>
              <a:rPr lang="en-US" sz="2000" i="1" dirty="0" smtClean="0">
                <a:cs typeface="Arial"/>
              </a:rPr>
              <a:t>+ </a:t>
            </a:r>
            <a:r>
              <a:rPr lang="en-US" sz="2000" dirty="0" smtClean="0">
                <a:ea typeface="Meiryo"/>
                <a:cs typeface="Arial"/>
              </a:rPr>
              <a:t>B·S</a:t>
            </a:r>
            <a:endParaRPr lang="en-US" sz="2000" dirty="0" smtClean="0"/>
          </a:p>
        </p:txBody>
      </p:sp>
      <p:graphicFrame>
        <p:nvGraphicFramePr>
          <p:cNvPr id="4096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13844"/>
              </p:ext>
            </p:extLst>
          </p:nvPr>
        </p:nvGraphicFramePr>
        <p:xfrm>
          <a:off x="5410200" y="1324114"/>
          <a:ext cx="2997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7" name="Equation" r:id="rId5" imgW="2997000" imgH="761760" progId="Equation.DSMT4">
                  <p:embed/>
                </p:oleObj>
              </mc:Choice>
              <mc:Fallback>
                <p:oleObj name="Equation" r:id="rId5" imgW="299700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1324114"/>
                        <a:ext cx="29972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08771" y="2333704"/>
            <a:ext cx="17796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3. Desorption: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21000" y="2333704"/>
            <a:ext cx="1688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</a:t>
            </a:r>
            <a:r>
              <a:rPr lang="en-US" sz="2000" dirty="0" smtClean="0">
                <a:latin typeface="Arial"/>
                <a:cs typeface="Arial"/>
              </a:rPr>
              <a:t>·S </a:t>
            </a:r>
            <a:r>
              <a:rPr lang="en-US" sz="2000" dirty="0" smtClean="0">
                <a:latin typeface="Meiryo"/>
                <a:ea typeface="Meiryo"/>
                <a:cs typeface="Arial"/>
              </a:rPr>
              <a:t>⇌ </a:t>
            </a:r>
            <a:r>
              <a:rPr lang="en-US" sz="2000" dirty="0" smtClean="0">
                <a:ea typeface="Meiryo"/>
                <a:cs typeface="Arial"/>
              </a:rPr>
              <a:t>B + S</a:t>
            </a:r>
            <a:endParaRPr lang="en-US" sz="2000" dirty="0" smtClean="0"/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3540464"/>
              </p:ext>
            </p:extLst>
          </p:nvPr>
        </p:nvGraphicFramePr>
        <p:xfrm>
          <a:off x="4838700" y="2124214"/>
          <a:ext cx="2438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8" name="Equation" r:id="rId7" imgW="2438280" imgH="736560" progId="Equation.DSMT4">
                  <p:embed/>
                </p:oleObj>
              </mc:Choice>
              <mc:Fallback>
                <p:oleObj name="Equation" r:id="rId7" imgW="24382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8700" y="2124214"/>
                        <a:ext cx="24384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28601" y="2895600"/>
            <a:ext cx="891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Derive the rate equation for when the surface reaction is rate limiting (true ~70% of the time)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" y="4572000"/>
            <a:ext cx="868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For surface reaction-limited mechanisms, </a:t>
            </a:r>
            <a:r>
              <a:rPr lang="en-US" sz="2000" dirty="0" err="1" smtClean="0">
                <a:solidFill>
                  <a:srgbClr val="FF0000"/>
                </a:solidFill>
              </a:rPr>
              <a:t>k</a:t>
            </a:r>
            <a:r>
              <a:rPr lang="en-US" sz="2000" baseline="-25000" dirty="0" err="1" smtClean="0">
                <a:solidFill>
                  <a:srgbClr val="FF0000"/>
                </a:solidFill>
              </a:rPr>
              <a:t>S</a:t>
            </a:r>
            <a:r>
              <a:rPr lang="en-US" sz="2000" dirty="0" smtClean="0">
                <a:solidFill>
                  <a:srgbClr val="FF0000"/>
                </a:solidFill>
              </a:rPr>
              <a:t> is small and k</a:t>
            </a:r>
            <a:r>
              <a:rPr lang="en-US" sz="2000" baseline="-25000" dirty="0" smtClean="0">
                <a:solidFill>
                  <a:srgbClr val="FF0000"/>
                </a:solidFill>
              </a:rPr>
              <a:t>A</a:t>
            </a:r>
            <a:r>
              <a:rPr lang="en-US" sz="2000" dirty="0" smtClean="0">
                <a:solidFill>
                  <a:srgbClr val="FF0000"/>
                </a:solidFill>
              </a:rPr>
              <a:t> and </a:t>
            </a:r>
            <a:r>
              <a:rPr lang="en-US" sz="2000" dirty="0" err="1" smtClean="0">
                <a:solidFill>
                  <a:srgbClr val="FF0000"/>
                </a:solidFill>
              </a:rPr>
              <a:t>k</a:t>
            </a:r>
            <a:r>
              <a:rPr lang="en-US" sz="2000" baseline="-25000" dirty="0" err="1" smtClean="0">
                <a:solidFill>
                  <a:srgbClr val="FF0000"/>
                </a:solidFill>
              </a:rPr>
              <a:t>D</a:t>
            </a:r>
            <a:r>
              <a:rPr lang="en-US" sz="2000" dirty="0" smtClean="0">
                <a:solidFill>
                  <a:srgbClr val="FF0000"/>
                </a:solidFill>
              </a:rPr>
              <a:t> are relatively large 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Therefore </a:t>
            </a:r>
            <a:r>
              <a:rPr lang="en-US" sz="2000" dirty="0" err="1" smtClean="0">
                <a:solidFill>
                  <a:srgbClr val="FF0000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FF0000"/>
                </a:solidFill>
              </a:rPr>
              <a:t>AD</a:t>
            </a:r>
            <a:r>
              <a:rPr lang="en-US" sz="2000" dirty="0" smtClean="0">
                <a:solidFill>
                  <a:srgbClr val="FF0000"/>
                </a:solidFill>
              </a:rPr>
              <a:t>/k</a:t>
            </a:r>
            <a:r>
              <a:rPr lang="en-US" sz="2000" baseline="-25000" dirty="0" smtClean="0">
                <a:solidFill>
                  <a:srgbClr val="FF0000"/>
                </a:solidFill>
              </a:rPr>
              <a:t>A</a:t>
            </a:r>
            <a:r>
              <a:rPr lang="en-US" sz="2000" dirty="0" smtClean="0">
                <a:solidFill>
                  <a:srgbClr val="FF0000"/>
                </a:solidFill>
              </a:rPr>
              <a:t> and </a:t>
            </a:r>
            <a:r>
              <a:rPr lang="en-US" sz="2000" dirty="0" err="1" smtClean="0">
                <a:solidFill>
                  <a:srgbClr val="FF0000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FF0000"/>
                </a:solidFill>
              </a:rPr>
              <a:t>D</a:t>
            </a:r>
            <a:r>
              <a:rPr lang="en-US" sz="2000" dirty="0" smtClean="0">
                <a:solidFill>
                  <a:srgbClr val="FF0000"/>
                </a:solidFill>
              </a:rPr>
              <a:t>/</a:t>
            </a:r>
            <a:r>
              <a:rPr lang="en-US" sz="2000" dirty="0" err="1" smtClean="0">
                <a:solidFill>
                  <a:srgbClr val="FF0000"/>
                </a:solidFill>
              </a:rPr>
              <a:t>k</a:t>
            </a:r>
            <a:r>
              <a:rPr lang="en-US" sz="2000" baseline="-25000" dirty="0" err="1" smtClean="0">
                <a:solidFill>
                  <a:srgbClr val="FF0000"/>
                </a:solidFill>
              </a:rPr>
              <a:t>D</a:t>
            </a:r>
            <a:r>
              <a:rPr lang="en-US" sz="2000" dirty="0" smtClean="0">
                <a:solidFill>
                  <a:srgbClr val="FF0000"/>
                </a:solidFill>
              </a:rPr>
              <a:t> are very small, and can be approximated as equal to zero  </a:t>
            </a:r>
            <a:endParaRPr lang="en-US" sz="2000" i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2692400" y="3352800"/>
          <a:ext cx="3759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9" name="Equation" r:id="rId9" imgW="3759120" imgH="761760" progId="Equation.DSMT4">
                  <p:embed/>
                </p:oleObj>
              </mc:Choice>
              <mc:Fallback>
                <p:oleObj name="Equation" r:id="rId9" imgW="375912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2400" y="3352800"/>
                        <a:ext cx="37592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28600" y="4165600"/>
            <a:ext cx="87703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1.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baseline="-25000" dirty="0" smtClean="0">
                <a:solidFill>
                  <a:srgbClr val="0000FF"/>
                </a:solidFill>
                <a:latin typeface="Arial"/>
                <a:cs typeface="Arial"/>
              </a:rPr>
              <a:t>·S</a:t>
            </a:r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, </a:t>
            </a:r>
            <a:r>
              <a:rPr lang="en-US" sz="2000" dirty="0" err="1" smtClean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lang="en-US" sz="2000" i="1" baseline="-25000" dirty="0" err="1" smtClean="0">
                <a:solidFill>
                  <a:srgbClr val="0000FF"/>
                </a:solidFill>
                <a:latin typeface="Arial"/>
                <a:cs typeface="Arial"/>
              </a:rPr>
              <a:t>v</a:t>
            </a:r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, and C</a:t>
            </a:r>
            <a:r>
              <a:rPr lang="en-US" sz="2000" baseline="-25000" dirty="0" smtClean="0">
                <a:solidFill>
                  <a:srgbClr val="0000FF"/>
                </a:solidFill>
                <a:latin typeface="Arial"/>
                <a:cs typeface="Arial"/>
              </a:rPr>
              <a:t>B·S</a:t>
            </a:r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 need to be expressed in terms of measurable quantities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8600" y="5867400"/>
            <a:ext cx="86867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2100" indent="-292100"/>
            <a:r>
              <a:rPr lang="en-US" sz="2000" dirty="0" smtClean="0">
                <a:solidFill>
                  <a:srgbClr val="0000FF"/>
                </a:solidFill>
              </a:rPr>
              <a:t>2. Use this relationship to eliminate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baseline="-25000" dirty="0" smtClean="0">
                <a:solidFill>
                  <a:srgbClr val="0000FF"/>
                </a:solidFill>
                <a:cs typeface="Arial"/>
              </a:rPr>
              <a:t>·S</a:t>
            </a:r>
            <a:r>
              <a:rPr lang="en-US" sz="2000" dirty="0" smtClean="0">
                <a:solidFill>
                  <a:srgbClr val="0000FF"/>
                </a:solidFill>
                <a:cs typeface="Arial"/>
              </a:rPr>
              <a:t> and C</a:t>
            </a:r>
            <a:r>
              <a:rPr lang="en-US" sz="2000" baseline="-25000" dirty="0" smtClean="0">
                <a:solidFill>
                  <a:srgbClr val="0000FF"/>
                </a:solidFill>
                <a:cs typeface="Arial"/>
              </a:rPr>
              <a:t>B·S</a:t>
            </a:r>
            <a:r>
              <a:rPr lang="en-US" sz="2000" dirty="0" smtClean="0">
                <a:solidFill>
                  <a:srgbClr val="0000FF"/>
                </a:solidFill>
                <a:cs typeface="Arial"/>
              </a:rPr>
              <a:t> from their respective rate equations and the site balance to eliminate C</a:t>
            </a:r>
            <a:r>
              <a:rPr lang="en-US" sz="2000" i="1" baseline="-25000" dirty="0" smtClean="0">
                <a:solidFill>
                  <a:srgbClr val="0000FF"/>
                </a:solidFill>
                <a:cs typeface="Arial"/>
              </a:rPr>
              <a:t>V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838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2579" y="76200"/>
            <a:ext cx="74788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Consider A </a:t>
            </a:r>
            <a:r>
              <a:rPr lang="en-US" sz="2000" dirty="0" smtClean="0">
                <a:ea typeface="Meiryo"/>
              </a:rPr>
              <a:t>⇌ B and assume the following mechanism is correct:</a:t>
            </a:r>
            <a:endParaRPr lang="en-US" sz="2000" dirty="0" smtClean="0"/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152400" y="990600"/>
          <a:ext cx="26797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76" name="Equation" r:id="rId3" imgW="2679480" imgH="736560" progId="Equation.DSMT4">
                  <p:embed/>
                </p:oleObj>
              </mc:Choice>
              <mc:Fallback>
                <p:oleObj name="Equation" r:id="rId3" imgW="26794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990600"/>
                        <a:ext cx="26797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1988" y="533400"/>
            <a:ext cx="1680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1. Adsorption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0387" y="533400"/>
            <a:ext cx="24048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2. Surface reaction</a:t>
            </a:r>
          </a:p>
        </p:txBody>
      </p:sp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3124200" y="990600"/>
          <a:ext cx="2997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77" name="Equation" r:id="rId5" imgW="2997000" imgH="761760" progId="Equation.DSMT4">
                  <p:embed/>
                </p:oleObj>
              </mc:Choice>
              <mc:Fallback>
                <p:oleObj name="Equation" r:id="rId5" imgW="299700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990600"/>
                        <a:ext cx="29972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41639" y="457200"/>
            <a:ext cx="17091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3. Desorption</a:t>
            </a:r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6477000" y="990600"/>
          <a:ext cx="2438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78" name="Equation" r:id="rId7" imgW="2438280" imgH="736560" progId="Equation.DSMT4">
                  <p:embed/>
                </p:oleObj>
              </mc:Choice>
              <mc:Fallback>
                <p:oleObj name="Equation" r:id="rId7" imgW="24382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990600"/>
                        <a:ext cx="24384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71501" y="1946414"/>
            <a:ext cx="4190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Derive the rate equation for when the surface reaction is rate limiting</a:t>
            </a:r>
          </a:p>
        </p:txBody>
      </p:sp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4749800" y="1905000"/>
          <a:ext cx="3759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79" name="Equation" r:id="rId9" imgW="3759120" imgH="761760" progId="Equation.DSMT4">
                  <p:embed/>
                </p:oleObj>
              </mc:Choice>
              <mc:Fallback>
                <p:oleObj name="Equation" r:id="rId9" imgW="375912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9800" y="1905000"/>
                        <a:ext cx="37592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5"/>
          <p:cNvSpPr/>
          <p:nvPr/>
        </p:nvSpPr>
        <p:spPr>
          <a:xfrm>
            <a:off x="228600" y="2743200"/>
            <a:ext cx="86867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Use </a:t>
            </a:r>
            <a:r>
              <a:rPr lang="en-US" sz="2000" dirty="0" err="1" smtClean="0">
                <a:solidFill>
                  <a:srgbClr val="FF0000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FF0000"/>
                </a:solidFill>
              </a:rPr>
              <a:t>AD</a:t>
            </a:r>
            <a:r>
              <a:rPr lang="en-US" sz="2000" dirty="0" smtClean="0">
                <a:solidFill>
                  <a:srgbClr val="FF0000"/>
                </a:solidFill>
              </a:rPr>
              <a:t>/k</a:t>
            </a:r>
            <a:r>
              <a:rPr lang="en-US" sz="2000" baseline="-25000" dirty="0" smtClean="0">
                <a:solidFill>
                  <a:srgbClr val="FF0000"/>
                </a:solidFill>
              </a:rPr>
              <a:t>A</a:t>
            </a:r>
            <a:r>
              <a:rPr lang="en-US" sz="2000" dirty="0" smtClean="0">
                <a:solidFill>
                  <a:srgbClr val="FF0000"/>
                </a:solidFill>
              </a:rPr>
              <a:t> =0 and </a:t>
            </a:r>
            <a:r>
              <a:rPr lang="en-US" sz="2000" dirty="0" err="1" smtClean="0">
                <a:solidFill>
                  <a:srgbClr val="FF0000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FF0000"/>
                </a:solidFill>
              </a:rPr>
              <a:t>D</a:t>
            </a:r>
            <a:r>
              <a:rPr lang="en-US" sz="2000" dirty="0" smtClean="0">
                <a:solidFill>
                  <a:srgbClr val="FF0000"/>
                </a:solidFill>
              </a:rPr>
              <a:t>/</a:t>
            </a:r>
            <a:r>
              <a:rPr lang="en-US" sz="2000" dirty="0" err="1" smtClean="0">
                <a:solidFill>
                  <a:srgbClr val="FF0000"/>
                </a:solidFill>
              </a:rPr>
              <a:t>k</a:t>
            </a:r>
            <a:r>
              <a:rPr lang="en-US" sz="2000" baseline="-25000" dirty="0" err="1" smtClean="0">
                <a:solidFill>
                  <a:srgbClr val="FF0000"/>
                </a:solidFill>
              </a:rPr>
              <a:t>D</a:t>
            </a:r>
            <a:r>
              <a:rPr lang="en-US" sz="2000" dirty="0" smtClean="0">
                <a:solidFill>
                  <a:srgbClr val="FF0000"/>
                </a:solidFill>
              </a:rPr>
              <a:t> =0</a:t>
            </a:r>
            <a:r>
              <a:rPr lang="en-US" sz="2000" dirty="0" smtClean="0">
                <a:solidFill>
                  <a:srgbClr val="0000FF"/>
                </a:solidFill>
              </a:rPr>
              <a:t> to eliminate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baseline="-25000" dirty="0" smtClean="0">
                <a:solidFill>
                  <a:srgbClr val="0000FF"/>
                </a:solidFill>
                <a:cs typeface="Arial"/>
              </a:rPr>
              <a:t>·S</a:t>
            </a:r>
            <a:r>
              <a:rPr lang="en-US" sz="2000" dirty="0" smtClean="0">
                <a:solidFill>
                  <a:srgbClr val="0000FF"/>
                </a:solidFill>
                <a:cs typeface="Arial"/>
              </a:rPr>
              <a:t> and C</a:t>
            </a:r>
            <a:r>
              <a:rPr lang="en-US" sz="2000" baseline="-25000" dirty="0" smtClean="0">
                <a:solidFill>
                  <a:srgbClr val="0000FF"/>
                </a:solidFill>
                <a:cs typeface="Arial"/>
              </a:rPr>
              <a:t>B·S</a:t>
            </a:r>
            <a:r>
              <a:rPr lang="en-US" sz="2000" dirty="0" smtClean="0">
                <a:solidFill>
                  <a:srgbClr val="0000FF"/>
                </a:solidFill>
                <a:cs typeface="Arial"/>
              </a:rPr>
              <a:t> from their respective rate equations and the site balance to eliminate C</a:t>
            </a:r>
            <a:r>
              <a:rPr lang="en-US" sz="2000" i="1" baseline="-25000" dirty="0" smtClean="0">
                <a:solidFill>
                  <a:srgbClr val="0000FF"/>
                </a:solidFill>
                <a:cs typeface="Arial"/>
              </a:rPr>
              <a:t>V</a:t>
            </a:r>
            <a:endParaRPr lang="en-US" sz="2000" dirty="0">
              <a:solidFill>
                <a:srgbClr val="0000FF"/>
              </a:solidFill>
            </a:endParaRPr>
          </a:p>
        </p:txBody>
      </p:sp>
      <p:graphicFrame>
        <p:nvGraphicFramePr>
          <p:cNvPr id="4200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9550374"/>
              </p:ext>
            </p:extLst>
          </p:nvPr>
        </p:nvGraphicFramePr>
        <p:xfrm>
          <a:off x="4953000" y="3495472"/>
          <a:ext cx="26670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80" name="Equation" r:id="rId11" imgW="2666880" imgH="736560" progId="Equation.DSMT4">
                  <p:embed/>
                </p:oleObj>
              </mc:Choice>
              <mc:Fallback>
                <p:oleObj name="Equation" r:id="rId11" imgW="26668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495472"/>
                        <a:ext cx="26670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7173691"/>
              </p:ext>
            </p:extLst>
          </p:nvPr>
        </p:nvGraphicFramePr>
        <p:xfrm>
          <a:off x="615950" y="4333672"/>
          <a:ext cx="2844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81" name="Equation" r:id="rId13" imgW="2844720" imgH="685800" progId="Equation.DSMT4">
                  <p:embed/>
                </p:oleObj>
              </mc:Choice>
              <mc:Fallback>
                <p:oleObj name="Equation" r:id="rId13" imgW="284472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0" y="4333672"/>
                        <a:ext cx="28448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5798897"/>
              </p:ext>
            </p:extLst>
          </p:nvPr>
        </p:nvGraphicFramePr>
        <p:xfrm>
          <a:off x="4076700" y="4257472"/>
          <a:ext cx="1765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82" name="Equation" r:id="rId15" imgW="1765080" imgH="685800" progId="Equation.DSMT4">
                  <p:embed/>
                </p:oleObj>
              </mc:Choice>
              <mc:Fallback>
                <p:oleObj name="Equation" r:id="rId15" imgW="176508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6700" y="4257472"/>
                        <a:ext cx="17653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3527216"/>
              </p:ext>
            </p:extLst>
          </p:nvPr>
        </p:nvGraphicFramePr>
        <p:xfrm>
          <a:off x="6457950" y="4409872"/>
          <a:ext cx="20701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83" name="Equation" r:id="rId17" imgW="2070000" imgH="330120" progId="Equation.DSMT4">
                  <p:embed/>
                </p:oleObj>
              </mc:Choice>
              <mc:Fallback>
                <p:oleObj name="Equation" r:id="rId17" imgW="20700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7950" y="4409872"/>
                        <a:ext cx="20701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7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162175"/>
              </p:ext>
            </p:extLst>
          </p:nvPr>
        </p:nvGraphicFramePr>
        <p:xfrm>
          <a:off x="5105400" y="5181600"/>
          <a:ext cx="2438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84" name="Equation" r:id="rId19" imgW="2438280" imgH="736560" progId="Equation.DSMT4">
                  <p:embed/>
                </p:oleObj>
              </mc:Choice>
              <mc:Fallback>
                <p:oleObj name="Equation" r:id="rId19" imgW="24382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5181600"/>
                        <a:ext cx="24384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4166786"/>
              </p:ext>
            </p:extLst>
          </p:nvPr>
        </p:nvGraphicFramePr>
        <p:xfrm>
          <a:off x="1752600" y="5867400"/>
          <a:ext cx="27051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85" name="Equation" r:id="rId20" imgW="2705040" imgH="685800" progId="Equation.DSMT4">
                  <p:embed/>
                </p:oleObj>
              </mc:Choice>
              <mc:Fallback>
                <p:oleObj name="Equation" r:id="rId20" imgW="270504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867400"/>
                        <a:ext cx="27051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3511847"/>
              </p:ext>
            </p:extLst>
          </p:nvPr>
        </p:nvGraphicFramePr>
        <p:xfrm>
          <a:off x="5219700" y="5867400"/>
          <a:ext cx="17145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86" name="Equation" r:id="rId22" imgW="1714320" imgH="685800" progId="Equation.DSMT4">
                  <p:embed/>
                </p:oleObj>
              </mc:Choice>
              <mc:Fallback>
                <p:oleObj name="Equation" r:id="rId22" imgW="171432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5867400"/>
                        <a:ext cx="17145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219200" y="3508172"/>
            <a:ext cx="335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Use </a:t>
            </a:r>
            <a:r>
              <a:rPr lang="en-US" sz="2000" dirty="0" err="1" smtClean="0">
                <a:solidFill>
                  <a:srgbClr val="0000FF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AD</a:t>
            </a:r>
            <a:r>
              <a:rPr lang="en-US" sz="2000" dirty="0" smtClean="0">
                <a:solidFill>
                  <a:srgbClr val="0000FF"/>
                </a:solidFill>
              </a:rPr>
              <a:t>/k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 =0 &amp; </a:t>
            </a:r>
            <a:r>
              <a:rPr lang="en-US" sz="2000" dirty="0" err="1" smtClean="0">
                <a:solidFill>
                  <a:srgbClr val="0000FF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AD</a:t>
            </a:r>
            <a:r>
              <a:rPr lang="en-US" sz="2000" dirty="0" smtClean="0">
                <a:solidFill>
                  <a:srgbClr val="0000FF"/>
                </a:solidFill>
              </a:rPr>
              <a:t> equation to solve for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baseline="-25000" dirty="0" smtClean="0">
                <a:solidFill>
                  <a:srgbClr val="0000FF"/>
                </a:solidFill>
                <a:latin typeface="Arial"/>
                <a:cs typeface="Arial"/>
              </a:rPr>
              <a:t>·S</a:t>
            </a:r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: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19200" y="5181600"/>
            <a:ext cx="335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Use </a:t>
            </a:r>
            <a:r>
              <a:rPr lang="en-US" sz="2000" dirty="0" err="1" smtClean="0">
                <a:solidFill>
                  <a:srgbClr val="0000FF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D</a:t>
            </a:r>
            <a:r>
              <a:rPr lang="en-US" sz="2000" dirty="0" smtClean="0">
                <a:solidFill>
                  <a:srgbClr val="0000FF"/>
                </a:solidFill>
              </a:rPr>
              <a:t>/</a:t>
            </a:r>
            <a:r>
              <a:rPr lang="en-US" sz="2000" dirty="0" err="1" smtClean="0">
                <a:solidFill>
                  <a:srgbClr val="0000FF"/>
                </a:solidFill>
              </a:rPr>
              <a:t>k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D</a:t>
            </a:r>
            <a:r>
              <a:rPr lang="en-US" sz="2000" dirty="0" smtClean="0">
                <a:solidFill>
                  <a:srgbClr val="0000FF"/>
                </a:solidFill>
              </a:rPr>
              <a:t> =0 &amp; </a:t>
            </a:r>
            <a:r>
              <a:rPr lang="en-US" sz="2000" dirty="0" err="1" smtClean="0">
                <a:solidFill>
                  <a:srgbClr val="0000FF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D</a:t>
            </a:r>
            <a:r>
              <a:rPr lang="en-US" sz="2000" dirty="0" smtClean="0">
                <a:solidFill>
                  <a:srgbClr val="0000FF"/>
                </a:solidFill>
              </a:rPr>
              <a:t> equation to solve for C</a:t>
            </a:r>
            <a:r>
              <a:rPr lang="en-US" sz="2000" baseline="-25000" dirty="0" smtClean="0">
                <a:solidFill>
                  <a:srgbClr val="0000FF"/>
                </a:solidFill>
              </a:rPr>
              <a:t>B</a:t>
            </a:r>
            <a:r>
              <a:rPr lang="en-US" sz="2000" baseline="-25000" dirty="0" smtClean="0">
                <a:solidFill>
                  <a:srgbClr val="0000FF"/>
                </a:solidFill>
                <a:latin typeface="Arial"/>
                <a:cs typeface="Arial"/>
              </a:rPr>
              <a:t>·S</a:t>
            </a:r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: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346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42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42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42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42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42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42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2579" y="76200"/>
            <a:ext cx="74788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Consider A </a:t>
            </a:r>
            <a:r>
              <a:rPr lang="en-US" sz="2000" dirty="0" smtClean="0">
                <a:ea typeface="Meiryo"/>
              </a:rPr>
              <a:t>⇌ B and assume the following mechanism is correct:</a:t>
            </a:r>
            <a:endParaRPr lang="en-US" sz="2000" dirty="0" smtClean="0"/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152400" y="990600"/>
          <a:ext cx="26797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62" name="Equation" r:id="rId3" imgW="2679480" imgH="736560" progId="Equation.DSMT4">
                  <p:embed/>
                </p:oleObj>
              </mc:Choice>
              <mc:Fallback>
                <p:oleObj name="Equation" r:id="rId3" imgW="26794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990600"/>
                        <a:ext cx="26797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1988" y="533400"/>
            <a:ext cx="1680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1. Adsorption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0387" y="533400"/>
            <a:ext cx="24048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2. Surface reaction</a:t>
            </a:r>
          </a:p>
        </p:txBody>
      </p:sp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3124200" y="990600"/>
          <a:ext cx="2997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63" name="Equation" r:id="rId5" imgW="2997000" imgH="761760" progId="Equation.DSMT4">
                  <p:embed/>
                </p:oleObj>
              </mc:Choice>
              <mc:Fallback>
                <p:oleObj name="Equation" r:id="rId5" imgW="299700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990600"/>
                        <a:ext cx="29972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41639" y="457200"/>
            <a:ext cx="17091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3. Desorption</a:t>
            </a:r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6477000" y="990600"/>
          <a:ext cx="2438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64" name="Equation" r:id="rId7" imgW="2438280" imgH="736560" progId="Equation.DSMT4">
                  <p:embed/>
                </p:oleObj>
              </mc:Choice>
              <mc:Fallback>
                <p:oleObj name="Equation" r:id="rId7" imgW="24382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990600"/>
                        <a:ext cx="24384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28601" y="1752600"/>
            <a:ext cx="891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Derive the rate equation for when the surface reaction is rate limiting</a:t>
            </a:r>
          </a:p>
        </p:txBody>
      </p:sp>
      <p:graphicFrame>
        <p:nvGraphicFramePr>
          <p:cNvPr id="4096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4742282"/>
              </p:ext>
            </p:extLst>
          </p:nvPr>
        </p:nvGraphicFramePr>
        <p:xfrm>
          <a:off x="2692400" y="2209800"/>
          <a:ext cx="3759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65" name="Equation" r:id="rId9" imgW="3759120" imgH="761760" progId="Equation.DSMT4">
                  <p:embed/>
                </p:oleObj>
              </mc:Choice>
              <mc:Fallback>
                <p:oleObj name="Equation" r:id="rId9" imgW="375912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2400" y="2209800"/>
                        <a:ext cx="37592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8321932"/>
              </p:ext>
            </p:extLst>
          </p:nvPr>
        </p:nvGraphicFramePr>
        <p:xfrm>
          <a:off x="3810000" y="3266872"/>
          <a:ext cx="17653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66" name="Equation" r:id="rId11" imgW="1765080" imgH="330120" progId="Equation.DSMT4">
                  <p:embed/>
                </p:oleObj>
              </mc:Choice>
              <mc:Fallback>
                <p:oleObj name="Equation" r:id="rId11" imgW="17650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266872"/>
                        <a:ext cx="17653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609600" y="3190672"/>
            <a:ext cx="304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r</a:t>
            </a:r>
            <a:r>
              <a:rPr lang="en-US" baseline="-25000" dirty="0" err="1" smtClean="0">
                <a:solidFill>
                  <a:srgbClr val="FF0000"/>
                </a:solidFill>
              </a:rPr>
              <a:t>AD</a:t>
            </a:r>
            <a:r>
              <a:rPr lang="en-US" dirty="0" smtClean="0">
                <a:solidFill>
                  <a:srgbClr val="FF0000"/>
                </a:solidFill>
              </a:rPr>
              <a:t>/k</a:t>
            </a:r>
            <a:r>
              <a:rPr lang="en-US" baseline="-25000" dirty="0" smtClean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 =0 &amp; </a:t>
            </a:r>
            <a:r>
              <a:rPr lang="en-US" dirty="0" err="1" smtClean="0">
                <a:solidFill>
                  <a:srgbClr val="FF0000"/>
                </a:solidFill>
              </a:rPr>
              <a:t>r</a:t>
            </a:r>
            <a:r>
              <a:rPr lang="en-US" baseline="-25000" dirty="0" err="1" smtClean="0">
                <a:solidFill>
                  <a:srgbClr val="FF0000"/>
                </a:solidFill>
              </a:rPr>
              <a:t>D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en-US" dirty="0" err="1" smtClean="0">
                <a:solidFill>
                  <a:srgbClr val="FF0000"/>
                </a:solidFill>
              </a:rPr>
              <a:t>k</a:t>
            </a:r>
            <a:r>
              <a:rPr lang="en-US" baseline="-25000" dirty="0" err="1" smtClean="0">
                <a:solidFill>
                  <a:srgbClr val="FF0000"/>
                </a:solidFill>
              </a:rPr>
              <a:t>D</a:t>
            </a:r>
            <a:r>
              <a:rPr lang="en-US" dirty="0" smtClean="0">
                <a:solidFill>
                  <a:srgbClr val="FF0000"/>
                </a:solidFill>
              </a:rPr>
              <a:t> =0</a:t>
            </a:r>
            <a:endParaRPr lang="en-US" dirty="0"/>
          </a:p>
        </p:txBody>
      </p:sp>
      <p:graphicFrame>
        <p:nvGraphicFramePr>
          <p:cNvPr id="4199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034697"/>
              </p:ext>
            </p:extLst>
          </p:nvPr>
        </p:nvGraphicFramePr>
        <p:xfrm>
          <a:off x="5943600" y="3000172"/>
          <a:ext cx="1397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67" name="Equation" r:id="rId13" imgW="1396800" imgH="685800" progId="Equation.DSMT4">
                  <p:embed/>
                </p:oleObj>
              </mc:Choice>
              <mc:Fallback>
                <p:oleObj name="Equation" r:id="rId13" imgW="13968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000172"/>
                        <a:ext cx="13970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1295400" y="3800272"/>
            <a:ext cx="38379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Use site balance to solve for C</a:t>
            </a:r>
            <a:r>
              <a:rPr lang="en-US" sz="2000" baseline="-25000" dirty="0" smtClean="0">
                <a:solidFill>
                  <a:srgbClr val="0000FF"/>
                </a:solidFill>
              </a:rPr>
              <a:t>V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9667617"/>
              </p:ext>
            </p:extLst>
          </p:nvPr>
        </p:nvGraphicFramePr>
        <p:xfrm>
          <a:off x="5283200" y="3832082"/>
          <a:ext cx="2413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68" name="Equation" r:id="rId15" imgW="2412720" imgH="330120" progId="Equation.DSMT4">
                  <p:embed/>
                </p:oleObj>
              </mc:Choice>
              <mc:Fallback>
                <p:oleObj name="Equation" r:id="rId15" imgW="241272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3200" y="3832082"/>
                        <a:ext cx="24130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2617636"/>
              </p:ext>
            </p:extLst>
          </p:nvPr>
        </p:nvGraphicFramePr>
        <p:xfrm>
          <a:off x="568103" y="4404464"/>
          <a:ext cx="27178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69" name="Equation" r:id="rId17" imgW="2717640" imgH="330120" progId="Equation.DSMT4">
                  <p:embed/>
                </p:oleObj>
              </mc:Choice>
              <mc:Fallback>
                <p:oleObj name="Equation" r:id="rId17" imgW="27176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103" y="4404464"/>
                        <a:ext cx="27178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3378201" y="4302864"/>
            <a:ext cx="548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Make substitutions for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baseline="-25000" dirty="0" smtClean="0">
                <a:solidFill>
                  <a:srgbClr val="0000FF"/>
                </a:solidFill>
                <a:latin typeface="Arial"/>
                <a:cs typeface="Arial"/>
              </a:rPr>
              <a:t>·S</a:t>
            </a:r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 &amp; C</a:t>
            </a:r>
            <a:r>
              <a:rPr lang="en-US" sz="2000" baseline="-25000" dirty="0" smtClean="0">
                <a:solidFill>
                  <a:srgbClr val="0000FF"/>
                </a:solidFill>
                <a:latin typeface="Arial"/>
                <a:cs typeface="Arial"/>
              </a:rPr>
              <a:t>B·S</a:t>
            </a:r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, solve for </a:t>
            </a:r>
            <a:r>
              <a:rPr lang="en-US" sz="2000" dirty="0" err="1" smtClean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lang="en-US" sz="2000" i="1" baseline="-25000" dirty="0" err="1" smtClean="0">
                <a:solidFill>
                  <a:srgbClr val="0000FF"/>
                </a:solidFill>
                <a:latin typeface="Arial"/>
                <a:cs typeface="Arial"/>
              </a:rPr>
              <a:t>v</a:t>
            </a:r>
            <a:endParaRPr lang="en-US" sz="2000" i="1" dirty="0" smtClean="0">
              <a:solidFill>
                <a:srgbClr val="0000FF"/>
              </a:solidFill>
            </a:endParaRPr>
          </a:p>
        </p:txBody>
      </p:sp>
      <p:graphicFrame>
        <p:nvGraphicFramePr>
          <p:cNvPr id="4199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7937613"/>
              </p:ext>
            </p:extLst>
          </p:nvPr>
        </p:nvGraphicFramePr>
        <p:xfrm>
          <a:off x="1752600" y="4826536"/>
          <a:ext cx="32385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70" name="Equation" r:id="rId19" imgW="3238200" imgH="685800" progId="Equation.DSMT4">
                  <p:embed/>
                </p:oleObj>
              </mc:Choice>
              <mc:Fallback>
                <p:oleObj name="Equation" r:id="rId19" imgW="32382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826536"/>
                        <a:ext cx="32385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3421317"/>
              </p:ext>
            </p:extLst>
          </p:nvPr>
        </p:nvGraphicFramePr>
        <p:xfrm>
          <a:off x="4959350" y="4826536"/>
          <a:ext cx="3225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71" name="Equation" r:id="rId21" imgW="3225600" imgH="685800" progId="Equation.DSMT4">
                  <p:embed/>
                </p:oleObj>
              </mc:Choice>
              <mc:Fallback>
                <p:oleObj name="Equation" r:id="rId21" imgW="32256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9350" y="4826536"/>
                        <a:ext cx="32258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5983289"/>
              </p:ext>
            </p:extLst>
          </p:nvPr>
        </p:nvGraphicFramePr>
        <p:xfrm>
          <a:off x="1460500" y="5580432"/>
          <a:ext cx="30353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72" name="Equation" r:id="rId23" imgW="3035160" imgH="736560" progId="Equation.DSMT4">
                  <p:embed/>
                </p:oleObj>
              </mc:Choice>
              <mc:Fallback>
                <p:oleObj name="Equation" r:id="rId23" imgW="303516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0500" y="5580432"/>
                        <a:ext cx="30353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2087950"/>
              </p:ext>
            </p:extLst>
          </p:nvPr>
        </p:nvGraphicFramePr>
        <p:xfrm>
          <a:off x="4743450" y="5593132"/>
          <a:ext cx="25400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73" name="Equation" r:id="rId25" imgW="2539800" imgH="1015920" progId="Equation.DSMT4">
                  <p:embed/>
                </p:oleObj>
              </mc:Choice>
              <mc:Fallback>
                <p:oleObj name="Equation" r:id="rId25" imgW="2539800" imgH="1015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3450" y="5593132"/>
                        <a:ext cx="2540000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112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42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42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2579" y="76200"/>
            <a:ext cx="74788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Consider A </a:t>
            </a:r>
            <a:r>
              <a:rPr lang="en-US" sz="2000" dirty="0" smtClean="0">
                <a:ea typeface="Meiryo"/>
              </a:rPr>
              <a:t>⇌ B and assume the following mechanism is correct:</a:t>
            </a:r>
            <a:endParaRPr lang="en-US" sz="2000" dirty="0" smtClean="0"/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152400" y="990600"/>
          <a:ext cx="26797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24" name="Equation" r:id="rId3" imgW="2679480" imgH="736560" progId="Equation.DSMT4">
                  <p:embed/>
                </p:oleObj>
              </mc:Choice>
              <mc:Fallback>
                <p:oleObj name="Equation" r:id="rId3" imgW="26794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990600"/>
                        <a:ext cx="26797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1988" y="533400"/>
            <a:ext cx="1680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1. Adsorption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0387" y="533400"/>
            <a:ext cx="24048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2. Surface reaction</a:t>
            </a:r>
          </a:p>
        </p:txBody>
      </p:sp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3124200" y="990600"/>
          <a:ext cx="2997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25" name="Equation" r:id="rId5" imgW="2997000" imgH="761760" progId="Equation.DSMT4">
                  <p:embed/>
                </p:oleObj>
              </mc:Choice>
              <mc:Fallback>
                <p:oleObj name="Equation" r:id="rId5" imgW="299700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990600"/>
                        <a:ext cx="29972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41639" y="457200"/>
            <a:ext cx="17091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3. Desorption</a:t>
            </a:r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6477000" y="990600"/>
          <a:ext cx="2438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26" name="Equation" r:id="rId7" imgW="2438280" imgH="736560" progId="Equation.DSMT4">
                  <p:embed/>
                </p:oleObj>
              </mc:Choice>
              <mc:Fallback>
                <p:oleObj name="Equation" r:id="rId7" imgW="24382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990600"/>
                        <a:ext cx="24384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28601" y="1828800"/>
            <a:ext cx="891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Derive the rate equation for when the surface reaction is rate limiting</a:t>
            </a:r>
          </a:p>
        </p:txBody>
      </p:sp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858036" y="3124200"/>
          <a:ext cx="3759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27" name="Equation" r:id="rId9" imgW="3759120" imgH="761760" progId="Equation.DSMT4">
                  <p:embed/>
                </p:oleObj>
              </mc:Choice>
              <mc:Fallback>
                <p:oleObj name="Equation" r:id="rId9" imgW="375912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8036" y="3124200"/>
                        <a:ext cx="37592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9" name="Object 9"/>
          <p:cNvGraphicFramePr>
            <a:graphicFrameLocks noChangeAspect="1"/>
          </p:cNvGraphicFramePr>
          <p:nvPr/>
        </p:nvGraphicFramePr>
        <p:xfrm>
          <a:off x="990600" y="2438400"/>
          <a:ext cx="17653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28" name="Equation" r:id="rId11" imgW="1765080" imgH="330120" progId="Equation.DSMT4">
                  <p:embed/>
                </p:oleObj>
              </mc:Choice>
              <mc:Fallback>
                <p:oleObj name="Equation" r:id="rId11" imgW="17650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38400"/>
                        <a:ext cx="17653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5" name="Object 11"/>
          <p:cNvGraphicFramePr>
            <a:graphicFrameLocks noChangeAspect="1"/>
          </p:cNvGraphicFramePr>
          <p:nvPr/>
        </p:nvGraphicFramePr>
        <p:xfrm>
          <a:off x="3200400" y="2209800"/>
          <a:ext cx="1397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29" name="Equation" r:id="rId13" imgW="1396800" imgH="685800" progId="Equation.DSMT4">
                  <p:embed/>
                </p:oleObj>
              </mc:Choice>
              <mc:Fallback>
                <p:oleObj name="Equation" r:id="rId13" imgW="13968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209800"/>
                        <a:ext cx="13970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02" name="Object 18"/>
          <p:cNvGraphicFramePr>
            <a:graphicFrameLocks noChangeAspect="1"/>
          </p:cNvGraphicFramePr>
          <p:nvPr/>
        </p:nvGraphicFramePr>
        <p:xfrm>
          <a:off x="5105400" y="2209800"/>
          <a:ext cx="2590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30" name="Equation" r:id="rId15" imgW="2590560" imgH="685800" progId="Equation.DSMT4">
                  <p:embed/>
                </p:oleObj>
              </mc:Choice>
              <mc:Fallback>
                <p:oleObj name="Equation" r:id="rId15" imgW="25905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209800"/>
                        <a:ext cx="25908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4744236" y="3276600"/>
            <a:ext cx="3332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Substitute in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baseline="-25000" dirty="0" smtClean="0">
                <a:solidFill>
                  <a:srgbClr val="0000FF"/>
                </a:solidFill>
                <a:latin typeface="Arial"/>
                <a:cs typeface="Arial"/>
              </a:rPr>
              <a:t>·S</a:t>
            </a:r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, C</a:t>
            </a:r>
            <a:r>
              <a:rPr lang="en-US" sz="2000" baseline="-25000" dirty="0" smtClean="0">
                <a:solidFill>
                  <a:srgbClr val="0000FF"/>
                </a:solidFill>
                <a:latin typeface="Arial"/>
                <a:cs typeface="Arial"/>
              </a:rPr>
              <a:t>B·S</a:t>
            </a:r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, &amp;</a:t>
            </a:r>
            <a:r>
              <a:rPr lang="en-US" sz="2000" dirty="0" err="1" smtClean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lang="en-US" sz="2000" i="1" baseline="-25000" dirty="0" err="1" smtClean="0">
                <a:solidFill>
                  <a:srgbClr val="0000FF"/>
                </a:solidFill>
                <a:latin typeface="Arial"/>
                <a:cs typeface="Arial"/>
              </a:rPr>
              <a:t>v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4302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1693039"/>
              </p:ext>
            </p:extLst>
          </p:nvPr>
        </p:nvGraphicFramePr>
        <p:xfrm>
          <a:off x="336550" y="3964024"/>
          <a:ext cx="84709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31" name="Equation" r:id="rId17" imgW="8470800" imgH="939600" progId="Equation.DSMT4">
                  <p:embed/>
                </p:oleObj>
              </mc:Choice>
              <mc:Fallback>
                <p:oleObj name="Equation" r:id="rId17" imgW="8470800" imgH="93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550" y="3964024"/>
                        <a:ext cx="8470900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3614752"/>
              </p:ext>
            </p:extLst>
          </p:nvPr>
        </p:nvGraphicFramePr>
        <p:xfrm>
          <a:off x="1530350" y="4891124"/>
          <a:ext cx="6083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32" name="Equation" r:id="rId19" imgW="6083280" imgH="838080" progId="Equation.DSMT4">
                  <p:embed/>
                </p:oleObj>
              </mc:Choice>
              <mc:Fallback>
                <p:oleObj name="Equation" r:id="rId19" imgW="608328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0350" y="4891124"/>
                        <a:ext cx="60833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781050" y="5830924"/>
            <a:ext cx="7581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This is the rate equation in terms of measurable species and rate constants for the mechanism given in the problem statement</a:t>
            </a:r>
          </a:p>
        </p:txBody>
      </p:sp>
    </p:spTree>
    <p:extLst>
      <p:ext uri="{BB962C8B-B14F-4D97-AF65-F5344CB8AC3E}">
        <p14:creationId xmlns:p14="http://schemas.microsoft.com/office/powerpoint/2010/main" val="88448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43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4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Simplified EB for Well-Mixed Reactors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15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0594804"/>
              </p:ext>
            </p:extLst>
          </p:nvPr>
        </p:nvGraphicFramePr>
        <p:xfrm>
          <a:off x="3422650" y="3581400"/>
          <a:ext cx="52959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88" name="Equation" r:id="rId3" imgW="5295600" imgH="1371600" progId="Equation.DSMT4">
                  <p:embed/>
                </p:oleObj>
              </mc:Choice>
              <mc:Fallback>
                <p:oleObj name="Equation" r:id="rId3" imgW="5295600" imgH="1371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2650" y="3581400"/>
                        <a:ext cx="5295900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457200" y="3759369"/>
            <a:ext cx="281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Energy balance for unsteady state reactor with phase change:</a:t>
            </a:r>
          </a:p>
        </p:txBody>
      </p:sp>
      <p:graphicFrame>
        <p:nvGraphicFramePr>
          <p:cNvPr id="615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2991324"/>
              </p:ext>
            </p:extLst>
          </p:nvPr>
        </p:nvGraphicFramePr>
        <p:xfrm>
          <a:off x="3200400" y="5105400"/>
          <a:ext cx="55372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89" name="Equation" r:id="rId5" imgW="5537160" imgH="1371600" progId="Equation.DSMT4">
                  <p:embed/>
                </p:oleObj>
              </mc:Choice>
              <mc:Fallback>
                <p:oleObj name="Equation" r:id="rId5" imgW="5537160" imgH="1371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5105400"/>
                        <a:ext cx="5537200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304800" y="5334000"/>
            <a:ext cx="281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Energy balance for unsteady state reactor </a:t>
            </a:r>
            <a:r>
              <a:rPr lang="en-US" sz="2000" u="sng" dirty="0" smtClean="0">
                <a:solidFill>
                  <a:srgbClr val="FF0000"/>
                </a:solidFill>
              </a:rPr>
              <a:t>without</a:t>
            </a:r>
            <a:r>
              <a:rPr lang="en-US" sz="2000" dirty="0" smtClean="0">
                <a:solidFill>
                  <a:srgbClr val="FF0000"/>
                </a:solidFill>
              </a:rPr>
              <a:t> phase change:</a:t>
            </a:r>
          </a:p>
        </p:txBody>
      </p:sp>
      <p:graphicFrame>
        <p:nvGraphicFramePr>
          <p:cNvPr id="12" name="Object 8"/>
          <p:cNvGraphicFramePr>
            <a:graphicFrameLocks noChangeAspect="1"/>
          </p:cNvGraphicFramePr>
          <p:nvPr/>
        </p:nvGraphicFramePr>
        <p:xfrm>
          <a:off x="1117600" y="1210634"/>
          <a:ext cx="65532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90" name="Equation" r:id="rId7" imgW="6553080" imgH="749160" progId="Equation.DSMT4">
                  <p:embed/>
                </p:oleObj>
              </mc:Choice>
              <mc:Fallback>
                <p:oleObj name="Equation" r:id="rId7" imgW="6553080" imgH="749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1210634"/>
                        <a:ext cx="655320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229628" y="2057400"/>
            <a:ext cx="46847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Total Energy Balance for unsteady state</a:t>
            </a:r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390775" y="2743200"/>
          <a:ext cx="14224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91" name="Equation" r:id="rId9" imgW="1422360" imgH="622080" progId="Equation.DSMT4">
                  <p:embed/>
                </p:oleObj>
              </mc:Choice>
              <mc:Fallback>
                <p:oleObj name="Equation" r:id="rId9" imgW="142236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0775" y="2743200"/>
                        <a:ext cx="14224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4295775" y="2743200"/>
          <a:ext cx="2257425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92" name="Equation" r:id="rId11" imgW="2184120" imgH="622080" progId="Equation.DSMT4">
                  <p:embed/>
                </p:oleObj>
              </mc:Choice>
              <mc:Fallback>
                <p:oleObj name="Equation" r:id="rId11" imgW="218412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5775" y="2743200"/>
                        <a:ext cx="2257425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7241488" y="2895600"/>
          <a:ext cx="1219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93" name="Equation" r:id="rId13" imgW="1218960" imgH="609480" progId="Equation.DSMT4">
                  <p:embed/>
                </p:oleObj>
              </mc:Choice>
              <mc:Fallback>
                <p:oleObj name="Equation" r:id="rId13" imgW="121896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1488" y="2895600"/>
                        <a:ext cx="12192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479488" y="2438400"/>
            <a:ext cx="26645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Constant PV variation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" y="2489537"/>
            <a:ext cx="2057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Made following substitutions &amp; solved for </a:t>
            </a:r>
            <a:r>
              <a:rPr lang="en-US" sz="2000" dirty="0" err="1" smtClean="0">
                <a:solidFill>
                  <a:srgbClr val="0000FF"/>
                </a:solidFill>
              </a:rPr>
              <a:t>dT</a:t>
            </a:r>
            <a:r>
              <a:rPr lang="en-US" sz="2000" dirty="0" smtClean="0">
                <a:solidFill>
                  <a:srgbClr val="0000FF"/>
                </a:solidFill>
              </a:rPr>
              <a:t>/</a:t>
            </a:r>
            <a:r>
              <a:rPr lang="en-US" sz="2000" dirty="0" err="1" smtClean="0">
                <a:solidFill>
                  <a:srgbClr val="0000FF"/>
                </a:solidFill>
              </a:rPr>
              <a:t>dt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28811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Evaluating a Catalytic Reaction Mechanism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371600"/>
            <a:ext cx="8686800" cy="2162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14000"/>
              </a:lnSpc>
              <a:buFont typeface="Arial" pitchFamily="34" charset="0"/>
              <a:buChar char="•"/>
            </a:pPr>
            <a:r>
              <a:rPr lang="en-US" sz="2400" dirty="0" smtClean="0"/>
              <a:t>Collect experimental data from test reactor</a:t>
            </a:r>
          </a:p>
          <a:p>
            <a:pPr marL="228600" indent="-228600">
              <a:lnSpc>
                <a:spcPct val="114000"/>
              </a:lnSpc>
              <a:buFont typeface="Arial" pitchFamily="34" charset="0"/>
              <a:buChar char="•"/>
            </a:pPr>
            <a:r>
              <a:rPr lang="en-US" sz="2400" dirty="0" smtClean="0"/>
              <a:t>See if rate law is consistent with data</a:t>
            </a:r>
          </a:p>
          <a:p>
            <a:pPr marL="228600" indent="-228600">
              <a:lnSpc>
                <a:spcPct val="114000"/>
              </a:lnSpc>
              <a:buFont typeface="Arial" pitchFamily="34" charset="0"/>
              <a:buChar char="•"/>
            </a:pPr>
            <a:r>
              <a:rPr lang="en-US" sz="2400" dirty="0" smtClean="0"/>
              <a:t>If not, then try other surface mechanism (i.e., dual-site adsorption or </a:t>
            </a:r>
            <a:r>
              <a:rPr lang="en-US" sz="2400" dirty="0" err="1" smtClean="0"/>
              <a:t>Eley-Rideal</a:t>
            </a:r>
            <a:r>
              <a:rPr lang="en-US" sz="2400" dirty="0" smtClean="0"/>
              <a:t>) or choose a different rate-limiting step (adsorption or desorption)</a:t>
            </a:r>
          </a:p>
        </p:txBody>
      </p:sp>
    </p:spTree>
    <p:extLst>
      <p:ext uri="{BB962C8B-B14F-4D97-AF65-F5344CB8AC3E}">
        <p14:creationId xmlns:p14="http://schemas.microsoft.com/office/powerpoint/2010/main" val="392648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2579" y="76200"/>
            <a:ext cx="74788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Consider A </a:t>
            </a:r>
            <a:r>
              <a:rPr lang="en-US" sz="2000" dirty="0" smtClean="0">
                <a:ea typeface="Meiryo"/>
              </a:rPr>
              <a:t>⇌ B and assume the following mechanism is correct:</a:t>
            </a:r>
            <a:endParaRPr lang="en-US" sz="2000" dirty="0" smtClean="0"/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152400" y="990600"/>
          <a:ext cx="26797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49" name="Equation" r:id="rId3" imgW="2679480" imgH="736560" progId="Equation.DSMT4">
                  <p:embed/>
                </p:oleObj>
              </mc:Choice>
              <mc:Fallback>
                <p:oleObj name="Equation" r:id="rId3" imgW="26794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990600"/>
                        <a:ext cx="26797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1988" y="533400"/>
            <a:ext cx="1680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1. Adsorption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0387" y="533400"/>
            <a:ext cx="24048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2. Surface reaction</a:t>
            </a:r>
          </a:p>
        </p:txBody>
      </p:sp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3124200" y="990600"/>
          <a:ext cx="2997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50" name="Equation" r:id="rId5" imgW="2997000" imgH="761760" progId="Equation.DSMT4">
                  <p:embed/>
                </p:oleObj>
              </mc:Choice>
              <mc:Fallback>
                <p:oleObj name="Equation" r:id="rId5" imgW="299700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990600"/>
                        <a:ext cx="29972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41639" y="457200"/>
            <a:ext cx="17091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3. Desorption</a:t>
            </a:r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6477000" y="990600"/>
          <a:ext cx="2438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51" name="Equation" r:id="rId7" imgW="2438280" imgH="736560" progId="Equation.DSMT4">
                  <p:embed/>
                </p:oleObj>
              </mc:Choice>
              <mc:Fallback>
                <p:oleObj name="Equation" r:id="rId7" imgW="24382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990600"/>
                        <a:ext cx="24384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33400" y="1841500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C00000"/>
                </a:solidFill>
              </a:rPr>
              <a:t>Now derive the rate equation for when adsorption is rate limiting:</a:t>
            </a:r>
          </a:p>
        </p:txBody>
      </p:sp>
      <p:graphicFrame>
        <p:nvGraphicFramePr>
          <p:cNvPr id="4609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2169317"/>
              </p:ext>
            </p:extLst>
          </p:nvPr>
        </p:nvGraphicFramePr>
        <p:xfrm>
          <a:off x="4838700" y="1841500"/>
          <a:ext cx="34925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52" name="Equation" r:id="rId9" imgW="3492360" imgH="736560" progId="Equation.DSMT4">
                  <p:embed/>
                </p:oleObj>
              </mc:Choice>
              <mc:Fallback>
                <p:oleObj name="Equation" r:id="rId9" imgW="349236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8700" y="1841500"/>
                        <a:ext cx="34925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14300" y="2571690"/>
            <a:ext cx="891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0000FF"/>
                </a:solidFill>
              </a:rPr>
              <a:t>Conc</a:t>
            </a:r>
            <a:r>
              <a:rPr lang="en-US" sz="2000" dirty="0" smtClean="0">
                <a:solidFill>
                  <a:srgbClr val="0000FF"/>
                </a:solidFill>
              </a:rPr>
              <a:t> of </a:t>
            </a:r>
            <a:r>
              <a:rPr lang="en-US" sz="2000" dirty="0" smtClean="0">
                <a:solidFill>
                  <a:srgbClr val="663300"/>
                </a:solidFill>
              </a:rPr>
              <a:t>vacant</a:t>
            </a:r>
            <a:r>
              <a:rPr lang="en-US" sz="2000" dirty="0" smtClean="0">
                <a:solidFill>
                  <a:srgbClr val="0000FF"/>
                </a:solidFill>
              </a:rPr>
              <a:t> and </a:t>
            </a:r>
            <a:r>
              <a:rPr lang="en-US" sz="2000" dirty="0" smtClean="0">
                <a:solidFill>
                  <a:srgbClr val="006600"/>
                </a:solidFill>
              </a:rPr>
              <a:t>occupied sites </a:t>
            </a:r>
            <a:r>
              <a:rPr lang="en-US" sz="2000" dirty="0" smtClean="0">
                <a:solidFill>
                  <a:srgbClr val="0000FF"/>
                </a:solidFill>
              </a:rPr>
              <a:t>must be eliminated from the rate equation</a:t>
            </a:r>
          </a:p>
        </p:txBody>
      </p:sp>
      <p:graphicFrame>
        <p:nvGraphicFramePr>
          <p:cNvPr id="4609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9605865"/>
              </p:ext>
            </p:extLst>
          </p:nvPr>
        </p:nvGraphicFramePr>
        <p:xfrm>
          <a:off x="4705350" y="3454400"/>
          <a:ext cx="3302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53" name="Equation" r:id="rId11" imgW="3301920" imgH="698400" progId="Equation.DSMT4">
                  <p:embed/>
                </p:oleObj>
              </mc:Choice>
              <mc:Fallback>
                <p:oleObj name="Equation" r:id="rId11" imgW="330192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5350" y="3454400"/>
                        <a:ext cx="33020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7635440"/>
              </p:ext>
            </p:extLst>
          </p:nvPr>
        </p:nvGraphicFramePr>
        <p:xfrm>
          <a:off x="2286000" y="4305300"/>
          <a:ext cx="22987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54" name="Equation" r:id="rId13" imgW="2298600" imgH="698400" progId="Equation.DSMT4">
                  <p:embed/>
                </p:oleObj>
              </mc:Choice>
              <mc:Fallback>
                <p:oleObj name="Equation" r:id="rId13" imgW="229860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305300"/>
                        <a:ext cx="22987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0429200"/>
              </p:ext>
            </p:extLst>
          </p:nvPr>
        </p:nvGraphicFramePr>
        <p:xfrm>
          <a:off x="5016500" y="4305300"/>
          <a:ext cx="16891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55" name="Equation" r:id="rId15" imgW="1688760" imgH="698400" progId="Equation.DSMT4">
                  <p:embed/>
                </p:oleObj>
              </mc:Choice>
              <mc:Fallback>
                <p:oleObj name="Equation" r:id="rId15" imgW="168876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0" y="4305300"/>
                        <a:ext cx="16891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8447462"/>
              </p:ext>
            </p:extLst>
          </p:nvPr>
        </p:nvGraphicFramePr>
        <p:xfrm>
          <a:off x="3556000" y="5638800"/>
          <a:ext cx="27559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56" name="Equation" r:id="rId17" imgW="2755800" imgH="685800" progId="Equation.DSMT4">
                  <p:embed/>
                </p:oleObj>
              </mc:Choice>
              <mc:Fallback>
                <p:oleObj name="Equation" r:id="rId17" imgW="27558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6000" y="5638800"/>
                        <a:ext cx="27559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0606816"/>
              </p:ext>
            </p:extLst>
          </p:nvPr>
        </p:nvGraphicFramePr>
        <p:xfrm>
          <a:off x="6845300" y="5638800"/>
          <a:ext cx="17399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57" name="Equation" r:id="rId19" imgW="1739880" imgH="685800" progId="Equation.DSMT4">
                  <p:embed/>
                </p:oleObj>
              </mc:Choice>
              <mc:Fallback>
                <p:oleObj name="Equation" r:id="rId19" imgW="173988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5300" y="5638800"/>
                        <a:ext cx="17399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5785" y="2971800"/>
            <a:ext cx="92113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If adsorption is rate limiting, </a:t>
            </a:r>
            <a:r>
              <a:rPr lang="en-US" sz="2000" dirty="0" err="1" smtClean="0">
                <a:solidFill>
                  <a:srgbClr val="7030A0"/>
                </a:solidFill>
              </a:rPr>
              <a:t>k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S</a:t>
            </a:r>
            <a:r>
              <a:rPr lang="en-US" sz="2000" dirty="0" smtClean="0">
                <a:solidFill>
                  <a:srgbClr val="7030A0"/>
                </a:solidFill>
              </a:rPr>
              <a:t>&gt;&gt;</a:t>
            </a:r>
            <a:r>
              <a:rPr lang="en-US" sz="2000" dirty="0" err="1" smtClean="0">
                <a:solidFill>
                  <a:srgbClr val="7030A0"/>
                </a:solidFill>
              </a:rPr>
              <a:t>k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AD</a:t>
            </a:r>
            <a:r>
              <a:rPr lang="en-US" sz="2000" dirty="0" smtClean="0">
                <a:solidFill>
                  <a:srgbClr val="7030A0"/>
                </a:solidFill>
              </a:rPr>
              <a:t>, so </a:t>
            </a:r>
            <a:r>
              <a:rPr lang="en-US" sz="2000" dirty="0" err="1" smtClean="0">
                <a:solidFill>
                  <a:srgbClr val="C00000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C00000"/>
                </a:solidFill>
              </a:rPr>
              <a:t>S</a:t>
            </a:r>
            <a:r>
              <a:rPr lang="en-US" sz="2000" dirty="0" smtClean="0">
                <a:solidFill>
                  <a:srgbClr val="C00000"/>
                </a:solidFill>
              </a:rPr>
              <a:t>/</a:t>
            </a:r>
            <a:r>
              <a:rPr lang="en-US" sz="2000" dirty="0" err="1" smtClean="0">
                <a:solidFill>
                  <a:srgbClr val="C00000"/>
                </a:solidFill>
              </a:rPr>
              <a:t>k</a:t>
            </a:r>
            <a:r>
              <a:rPr lang="en-US" sz="2000" baseline="-25000" dirty="0" err="1" smtClean="0">
                <a:solidFill>
                  <a:srgbClr val="C00000"/>
                </a:solidFill>
              </a:rPr>
              <a:t>S</a:t>
            </a:r>
            <a:r>
              <a:rPr lang="en-US" sz="2000" dirty="0" smtClean="0">
                <a:solidFill>
                  <a:srgbClr val="7030A0"/>
                </a:solidFill>
              </a:rPr>
              <a:t> can be approximated as </a:t>
            </a:r>
            <a:r>
              <a:rPr lang="en-US" sz="2000" dirty="0" smtClean="0">
                <a:solidFill>
                  <a:srgbClr val="C00000"/>
                </a:solidFill>
              </a:rPr>
              <a:t>0</a:t>
            </a:r>
            <a:r>
              <a:rPr lang="en-US" sz="2000" dirty="0" smtClean="0">
                <a:solidFill>
                  <a:srgbClr val="7030A0"/>
                </a:solidFill>
              </a:rPr>
              <a:t>.  Then:</a:t>
            </a:r>
          </a:p>
        </p:txBody>
      </p:sp>
      <p:graphicFrame>
        <p:nvGraphicFramePr>
          <p:cNvPr id="4610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5648468"/>
              </p:ext>
            </p:extLst>
          </p:nvPr>
        </p:nvGraphicFramePr>
        <p:xfrm>
          <a:off x="1174750" y="3429000"/>
          <a:ext cx="30353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58" name="Equation" r:id="rId21" imgW="3035160" imgH="761760" progId="Equation.DSMT4">
                  <p:embed/>
                </p:oleObj>
              </mc:Choice>
              <mc:Fallback>
                <p:oleObj name="Equation" r:id="rId21" imgW="303516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0" y="3429000"/>
                        <a:ext cx="30353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0" y="5029200"/>
            <a:ext cx="92113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If adsorption is rate limiting, </a:t>
            </a:r>
            <a:r>
              <a:rPr lang="en-US" sz="2000" dirty="0" err="1" smtClean="0">
                <a:solidFill>
                  <a:srgbClr val="7030A0"/>
                </a:solidFill>
              </a:rPr>
              <a:t>k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D</a:t>
            </a:r>
            <a:r>
              <a:rPr lang="en-US" sz="2000" dirty="0" smtClean="0">
                <a:solidFill>
                  <a:srgbClr val="7030A0"/>
                </a:solidFill>
              </a:rPr>
              <a:t>&gt;&gt;</a:t>
            </a:r>
            <a:r>
              <a:rPr lang="en-US" sz="2000" dirty="0" err="1" smtClean="0">
                <a:solidFill>
                  <a:srgbClr val="7030A0"/>
                </a:solidFill>
              </a:rPr>
              <a:t>k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AD</a:t>
            </a:r>
            <a:r>
              <a:rPr lang="en-US" sz="2000" dirty="0" smtClean="0">
                <a:solidFill>
                  <a:srgbClr val="7030A0"/>
                </a:solidFill>
              </a:rPr>
              <a:t>, so </a:t>
            </a:r>
            <a:r>
              <a:rPr lang="en-US" sz="2000" dirty="0" err="1" smtClean="0">
                <a:solidFill>
                  <a:srgbClr val="C00000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C00000"/>
                </a:solidFill>
              </a:rPr>
              <a:t>D</a:t>
            </a:r>
            <a:r>
              <a:rPr lang="en-US" sz="2000" dirty="0" smtClean="0">
                <a:solidFill>
                  <a:srgbClr val="C00000"/>
                </a:solidFill>
              </a:rPr>
              <a:t>/</a:t>
            </a:r>
            <a:r>
              <a:rPr lang="en-US" sz="2000" dirty="0" err="1" smtClean="0">
                <a:solidFill>
                  <a:srgbClr val="C00000"/>
                </a:solidFill>
              </a:rPr>
              <a:t>k</a:t>
            </a:r>
            <a:r>
              <a:rPr lang="en-US" sz="2000" baseline="-25000" dirty="0" err="1" smtClean="0">
                <a:solidFill>
                  <a:srgbClr val="C00000"/>
                </a:solidFill>
              </a:rPr>
              <a:t>D</a:t>
            </a:r>
            <a:r>
              <a:rPr lang="en-US" sz="2000" dirty="0" smtClean="0">
                <a:solidFill>
                  <a:srgbClr val="7030A0"/>
                </a:solidFill>
              </a:rPr>
              <a:t> can be approximated as </a:t>
            </a:r>
            <a:r>
              <a:rPr lang="en-US" sz="2000" dirty="0" smtClean="0">
                <a:solidFill>
                  <a:srgbClr val="C00000"/>
                </a:solidFill>
              </a:rPr>
              <a:t>0</a:t>
            </a:r>
            <a:r>
              <a:rPr lang="en-US" sz="2000" dirty="0" smtClean="0">
                <a:solidFill>
                  <a:srgbClr val="7030A0"/>
                </a:solidFill>
              </a:rPr>
              <a:t>.  Then:</a:t>
            </a:r>
          </a:p>
        </p:txBody>
      </p:sp>
      <p:graphicFrame>
        <p:nvGraphicFramePr>
          <p:cNvPr id="4610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9318636"/>
              </p:ext>
            </p:extLst>
          </p:nvPr>
        </p:nvGraphicFramePr>
        <p:xfrm>
          <a:off x="552450" y="5638800"/>
          <a:ext cx="24765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59" name="Equation" r:id="rId23" imgW="2476440" imgH="736560" progId="Equation.DSMT4">
                  <p:embed/>
                </p:oleObj>
              </mc:Choice>
              <mc:Fallback>
                <p:oleObj name="Equation" r:id="rId23" imgW="247644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5638800"/>
                        <a:ext cx="24765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ounded Rectangle 26"/>
          <p:cNvSpPr/>
          <p:nvPr/>
        </p:nvSpPr>
        <p:spPr>
          <a:xfrm>
            <a:off x="5334000" y="4229100"/>
            <a:ext cx="609600" cy="381000"/>
          </a:xfrm>
          <a:prstGeom prst="roundRect">
            <a:avLst/>
          </a:prstGeom>
          <a:noFill/>
          <a:ln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hape 29"/>
          <p:cNvCxnSpPr/>
          <p:nvPr/>
        </p:nvCxnSpPr>
        <p:spPr>
          <a:xfrm rot="10800000">
            <a:off x="5638801" y="4183380"/>
            <a:ext cx="1463040" cy="137160"/>
          </a:xfrm>
          <a:prstGeom prst="bentConnector4">
            <a:avLst>
              <a:gd name="adj1" fmla="val -257"/>
              <a:gd name="adj2" fmla="val 193333"/>
            </a:avLst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858000" y="42672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Need to put </a:t>
            </a:r>
            <a:r>
              <a:rPr lang="en-US" dirty="0" smtClean="0">
                <a:solidFill>
                  <a:srgbClr val="0099FF"/>
                </a:solidFill>
              </a:rPr>
              <a:t>C</a:t>
            </a:r>
            <a:r>
              <a:rPr lang="en-US" baseline="-25000" dirty="0" smtClean="0">
                <a:solidFill>
                  <a:srgbClr val="0099FF"/>
                </a:solidFill>
              </a:rPr>
              <a:t>B</a:t>
            </a:r>
            <a:r>
              <a:rPr lang="en-US" baseline="-25000" dirty="0" smtClean="0">
                <a:solidFill>
                  <a:srgbClr val="0099FF"/>
                </a:solidFill>
                <a:latin typeface="Arial"/>
                <a:cs typeface="Arial"/>
              </a:rPr>
              <a:t>·S</a:t>
            </a:r>
            <a:r>
              <a:rPr lang="en-US" dirty="0" smtClean="0">
                <a:solidFill>
                  <a:srgbClr val="0099FF"/>
                </a:solidFill>
                <a:latin typeface="Arial"/>
                <a:cs typeface="Arial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in measureable terms</a:t>
            </a:r>
            <a:endParaRPr lang="en-US" dirty="0" smtClean="0">
              <a:solidFill>
                <a:srgbClr val="0000FF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124200" y="4320541"/>
            <a:ext cx="296187" cy="2698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225786" y="4475188"/>
            <a:ext cx="296187" cy="2698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1885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20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2000"/>
                                        <p:tgtEl>
                                          <p:spTgt spid="4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  <p:bldP spid="23" grpId="0"/>
      <p:bldP spid="25" grpId="0"/>
      <p:bldP spid="27" grpId="0" animBg="1"/>
      <p:bldP spid="3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2579" y="76200"/>
            <a:ext cx="74788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Consider A </a:t>
            </a:r>
            <a:r>
              <a:rPr lang="en-US" sz="2000" dirty="0" smtClean="0">
                <a:ea typeface="Meiryo"/>
              </a:rPr>
              <a:t>⇌ B and assume the following mechanism is correct:</a:t>
            </a:r>
            <a:endParaRPr lang="en-US" sz="2000" dirty="0" smtClean="0"/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152400" y="990600"/>
          <a:ext cx="26797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39" name="Equation" r:id="rId3" imgW="2679480" imgH="736560" progId="Equation.DSMT4">
                  <p:embed/>
                </p:oleObj>
              </mc:Choice>
              <mc:Fallback>
                <p:oleObj name="Equation" r:id="rId3" imgW="26794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990600"/>
                        <a:ext cx="26797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1988" y="533400"/>
            <a:ext cx="1680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1. Adsorption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0387" y="533400"/>
            <a:ext cx="24048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2. Surface reaction</a:t>
            </a:r>
          </a:p>
        </p:txBody>
      </p:sp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3124200" y="990600"/>
          <a:ext cx="2997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40" name="Equation" r:id="rId5" imgW="2997000" imgH="761760" progId="Equation.DSMT4">
                  <p:embed/>
                </p:oleObj>
              </mc:Choice>
              <mc:Fallback>
                <p:oleObj name="Equation" r:id="rId5" imgW="299700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990600"/>
                        <a:ext cx="29972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41639" y="457200"/>
            <a:ext cx="17091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3. Desorption</a:t>
            </a:r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6477000" y="990600"/>
          <a:ext cx="2438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41" name="Equation" r:id="rId7" imgW="2438280" imgH="736560" progId="Equation.DSMT4">
                  <p:embed/>
                </p:oleObj>
              </mc:Choice>
              <mc:Fallback>
                <p:oleObj name="Equation" r:id="rId7" imgW="24382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990600"/>
                        <a:ext cx="24384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33400" y="1780160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C00000"/>
                </a:solidFill>
              </a:rPr>
              <a:t>Now derive the rate equation for when adsorption is rate limiting: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8600" y="2514600"/>
            <a:ext cx="81852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0000FF"/>
                </a:solidFill>
              </a:rPr>
              <a:t>Conc</a:t>
            </a:r>
            <a:r>
              <a:rPr lang="en-US" sz="2000" dirty="0" smtClean="0">
                <a:solidFill>
                  <a:srgbClr val="0000FF"/>
                </a:solidFill>
              </a:rPr>
              <a:t> of </a:t>
            </a:r>
            <a:r>
              <a:rPr lang="en-US" sz="2000" dirty="0" smtClean="0">
                <a:solidFill>
                  <a:srgbClr val="663300"/>
                </a:solidFill>
              </a:rPr>
              <a:t>vacant </a:t>
            </a:r>
            <a:r>
              <a:rPr lang="en-US" sz="2000" dirty="0" smtClean="0">
                <a:solidFill>
                  <a:srgbClr val="0000FF"/>
                </a:solidFill>
              </a:rPr>
              <a:t>and </a:t>
            </a:r>
            <a:r>
              <a:rPr lang="en-US" sz="2000" dirty="0" smtClean="0">
                <a:solidFill>
                  <a:srgbClr val="006600"/>
                </a:solidFill>
              </a:rPr>
              <a:t>occupied sites </a:t>
            </a:r>
            <a:r>
              <a:rPr lang="en-US" sz="2000" dirty="0" smtClean="0">
                <a:solidFill>
                  <a:srgbClr val="0000FF"/>
                </a:solidFill>
              </a:rPr>
              <a:t>must be eliminated from the rate </a:t>
            </a:r>
            <a:r>
              <a:rPr lang="en-US" sz="2000" dirty="0" err="1" smtClean="0">
                <a:solidFill>
                  <a:srgbClr val="0000FF"/>
                </a:solidFill>
              </a:rPr>
              <a:t>eq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4609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0145069"/>
              </p:ext>
            </p:extLst>
          </p:nvPr>
        </p:nvGraphicFramePr>
        <p:xfrm>
          <a:off x="603250" y="2971800"/>
          <a:ext cx="13716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42" name="Equation" r:id="rId9" imgW="1371600" imgH="698400" progId="Equation.DSMT4">
                  <p:embed/>
                </p:oleObj>
              </mc:Choice>
              <mc:Fallback>
                <p:oleObj name="Equation" r:id="rId9" imgW="137160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" y="2971800"/>
                        <a:ext cx="13716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9812516"/>
              </p:ext>
            </p:extLst>
          </p:nvPr>
        </p:nvGraphicFramePr>
        <p:xfrm>
          <a:off x="2197100" y="2971800"/>
          <a:ext cx="1422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43" name="Equation" r:id="rId11" imgW="1422360" imgH="685800" progId="Equation.DSMT4">
                  <p:embed/>
                </p:oleObj>
              </mc:Choice>
              <mc:Fallback>
                <p:oleObj name="Equation" r:id="rId11" imgW="14223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7100" y="2971800"/>
                        <a:ext cx="14224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3276600" y="3628416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Make substitutions for </a:t>
            </a:r>
            <a:r>
              <a:rPr lang="en-US" sz="2000" dirty="0" smtClean="0">
                <a:solidFill>
                  <a:srgbClr val="006600"/>
                </a:solidFill>
              </a:rPr>
              <a:t>C</a:t>
            </a:r>
            <a:r>
              <a:rPr lang="en-US" sz="2000" baseline="-25000" dirty="0" smtClean="0">
                <a:solidFill>
                  <a:srgbClr val="006600"/>
                </a:solidFill>
              </a:rPr>
              <a:t>A</a:t>
            </a:r>
            <a:r>
              <a:rPr lang="en-US" sz="2000" baseline="-25000" dirty="0" smtClean="0">
                <a:solidFill>
                  <a:srgbClr val="006600"/>
                </a:solidFill>
                <a:latin typeface="Arial"/>
                <a:cs typeface="Arial"/>
              </a:rPr>
              <a:t>·S</a:t>
            </a:r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 &amp; </a:t>
            </a:r>
            <a:r>
              <a:rPr lang="en-US" sz="2000" dirty="0" smtClean="0">
                <a:solidFill>
                  <a:srgbClr val="0099FF"/>
                </a:solidFill>
                <a:latin typeface="Arial"/>
                <a:cs typeface="Arial"/>
              </a:rPr>
              <a:t>C</a:t>
            </a:r>
            <a:r>
              <a:rPr lang="en-US" sz="2000" baseline="-25000" dirty="0" smtClean="0">
                <a:solidFill>
                  <a:srgbClr val="0099FF"/>
                </a:solidFill>
                <a:latin typeface="Arial"/>
                <a:cs typeface="Arial"/>
              </a:rPr>
              <a:t>B·S</a:t>
            </a:r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endParaRPr lang="en-US" sz="2000" i="1" dirty="0" smtClean="0">
              <a:solidFill>
                <a:srgbClr val="0000FF"/>
              </a:solidFill>
            </a:endParaRPr>
          </a:p>
        </p:txBody>
      </p:sp>
      <p:graphicFrame>
        <p:nvGraphicFramePr>
          <p:cNvPr id="4610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6076397"/>
              </p:ext>
            </p:extLst>
          </p:nvPr>
        </p:nvGraphicFramePr>
        <p:xfrm>
          <a:off x="5619750" y="3629025"/>
          <a:ext cx="28829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44" name="Equation" r:id="rId13" imgW="2882880" imgH="698400" progId="Equation.DSMT4">
                  <p:embed/>
                </p:oleObj>
              </mc:Choice>
              <mc:Fallback>
                <p:oleObj name="Equation" r:id="rId13" imgW="288288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0" y="3629025"/>
                        <a:ext cx="28829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0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5240636"/>
              </p:ext>
            </p:extLst>
          </p:nvPr>
        </p:nvGraphicFramePr>
        <p:xfrm>
          <a:off x="171450" y="4488815"/>
          <a:ext cx="30226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45" name="Equation" r:id="rId15" imgW="3022560" imgH="698400" progId="Equation.DSMT4">
                  <p:embed/>
                </p:oleObj>
              </mc:Choice>
              <mc:Fallback>
                <p:oleObj name="Equation" r:id="rId15" imgW="302256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" y="4488815"/>
                        <a:ext cx="30226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04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325738"/>
              </p:ext>
            </p:extLst>
          </p:nvPr>
        </p:nvGraphicFramePr>
        <p:xfrm>
          <a:off x="3183890" y="4435475"/>
          <a:ext cx="31369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46" name="Equation" r:id="rId17" imgW="3136680" imgH="761760" progId="Equation.DSMT4">
                  <p:embed/>
                </p:oleObj>
              </mc:Choice>
              <mc:Fallback>
                <p:oleObj name="Equation" r:id="rId17" imgW="313668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3890" y="4435475"/>
                        <a:ext cx="31369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05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4807219"/>
              </p:ext>
            </p:extLst>
          </p:nvPr>
        </p:nvGraphicFramePr>
        <p:xfrm>
          <a:off x="6350000" y="4365625"/>
          <a:ext cx="25781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47" name="Equation" r:id="rId19" imgW="2577960" imgH="1028520" progId="Equation.DSMT4">
                  <p:embed/>
                </p:oleObj>
              </mc:Choice>
              <mc:Fallback>
                <p:oleObj name="Equation" r:id="rId19" imgW="2577960" imgH="1028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00" y="4365625"/>
                        <a:ext cx="2578100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3657600" y="2971800"/>
            <a:ext cx="52709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cs typeface="Arial"/>
              </a:rPr>
              <a:t>Solve for </a:t>
            </a:r>
            <a:r>
              <a:rPr lang="en-US" sz="2000" dirty="0" err="1" smtClean="0">
                <a:solidFill>
                  <a:srgbClr val="663300"/>
                </a:solidFill>
                <a:cs typeface="Arial"/>
              </a:rPr>
              <a:t>C</a:t>
            </a:r>
            <a:r>
              <a:rPr lang="en-US" sz="2000" i="1" baseline="-25000" dirty="0" err="1" smtClean="0">
                <a:solidFill>
                  <a:srgbClr val="663300"/>
                </a:solidFill>
                <a:cs typeface="Arial"/>
              </a:rPr>
              <a:t>v</a:t>
            </a:r>
            <a:r>
              <a:rPr lang="en-US" sz="2000" dirty="0" smtClean="0">
                <a:solidFill>
                  <a:srgbClr val="0000FF"/>
                </a:solidFill>
                <a:cs typeface="Arial"/>
              </a:rPr>
              <a:t> using the site balance equation</a:t>
            </a:r>
            <a:endParaRPr lang="en-US" sz="2000" dirty="0"/>
          </a:p>
        </p:txBody>
      </p:sp>
      <p:graphicFrame>
        <p:nvGraphicFramePr>
          <p:cNvPr id="5531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2076935"/>
              </p:ext>
            </p:extLst>
          </p:nvPr>
        </p:nvGraphicFramePr>
        <p:xfrm>
          <a:off x="596900" y="3857625"/>
          <a:ext cx="2438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48" name="Equation" r:id="rId21" imgW="2438280" imgH="330120" progId="Equation.DSMT4">
                  <p:embed/>
                </p:oleObj>
              </mc:Choice>
              <mc:Fallback>
                <p:oleObj name="Equation" r:id="rId21" imgW="24382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900" y="3857625"/>
                        <a:ext cx="24384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0" y="5181600"/>
            <a:ext cx="1447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Substitute </a:t>
            </a:r>
            <a:r>
              <a:rPr lang="en-US" sz="2000" dirty="0" err="1" smtClean="0">
                <a:solidFill>
                  <a:srgbClr val="0000FF"/>
                </a:solidFill>
              </a:rPr>
              <a:t>C</a:t>
            </a:r>
            <a:r>
              <a:rPr lang="en-US" sz="2000" i="1" baseline="-25000" dirty="0" err="1" smtClean="0">
                <a:solidFill>
                  <a:srgbClr val="0000FF"/>
                </a:solidFill>
              </a:rPr>
              <a:t>v</a:t>
            </a:r>
            <a:r>
              <a:rPr lang="en-US" sz="2000" dirty="0" smtClean="0">
                <a:solidFill>
                  <a:srgbClr val="0000FF"/>
                </a:solidFill>
              </a:rPr>
              <a:t> into the expression for C</a:t>
            </a:r>
            <a:r>
              <a:rPr lang="en-US" sz="2000" baseline="-25000" dirty="0" smtClean="0">
                <a:solidFill>
                  <a:srgbClr val="0000FF"/>
                </a:solidFill>
              </a:rPr>
              <a:t>B</a:t>
            </a:r>
            <a:r>
              <a:rPr lang="en-US" sz="2000" baseline="-25000" dirty="0" smtClean="0">
                <a:solidFill>
                  <a:srgbClr val="0000FF"/>
                </a:solidFill>
                <a:cs typeface="Arial"/>
              </a:rPr>
              <a:t>·S: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5531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9091610"/>
              </p:ext>
            </p:extLst>
          </p:nvPr>
        </p:nvGraphicFramePr>
        <p:xfrm>
          <a:off x="1276350" y="5394325"/>
          <a:ext cx="30988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49" name="Equation" r:id="rId23" imgW="3098520" imgH="1079280" progId="Equation.DSMT4">
                  <p:embed/>
                </p:oleObj>
              </mc:Choice>
              <mc:Fallback>
                <p:oleObj name="Equation" r:id="rId23" imgW="3098520" imgH="1079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6350" y="5394325"/>
                        <a:ext cx="3098800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4406900" y="5374739"/>
            <a:ext cx="13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Substitute C</a:t>
            </a:r>
            <a:r>
              <a:rPr lang="en-US" sz="2000" baseline="-25000" dirty="0" smtClean="0">
                <a:solidFill>
                  <a:srgbClr val="0000FF"/>
                </a:solidFill>
              </a:rPr>
              <a:t>B</a:t>
            </a:r>
            <a:r>
              <a:rPr lang="en-US" sz="2000" baseline="-25000" dirty="0" smtClean="0">
                <a:solidFill>
                  <a:srgbClr val="0000FF"/>
                </a:solidFill>
                <a:cs typeface="Arial"/>
              </a:rPr>
              <a:t>·S </a:t>
            </a:r>
            <a:r>
              <a:rPr lang="en-US" sz="2000" dirty="0" smtClean="0">
                <a:solidFill>
                  <a:srgbClr val="0000FF"/>
                </a:solidFill>
              </a:rPr>
              <a:t>into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baseline="-25000" dirty="0" smtClean="0">
                <a:solidFill>
                  <a:srgbClr val="0000FF"/>
                </a:solidFill>
                <a:cs typeface="Arial"/>
              </a:rPr>
              <a:t>·S</a:t>
            </a:r>
            <a:r>
              <a:rPr lang="en-US" sz="2000" dirty="0" smtClean="0">
                <a:solidFill>
                  <a:srgbClr val="0000FF"/>
                </a:solidFill>
                <a:cs typeface="Arial"/>
              </a:rPr>
              <a:t>: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55314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9661993"/>
              </p:ext>
            </p:extLst>
          </p:nvPr>
        </p:nvGraphicFramePr>
        <p:xfrm>
          <a:off x="5619750" y="5438775"/>
          <a:ext cx="34417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50" name="Equation" r:id="rId25" imgW="3441600" imgH="1079280" progId="Equation.DSMT4">
                  <p:embed/>
                </p:oleObj>
              </mc:Choice>
              <mc:Fallback>
                <p:oleObj name="Equation" r:id="rId25" imgW="3441600" imgH="1079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0" y="5438775"/>
                        <a:ext cx="3441700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3739865"/>
              </p:ext>
            </p:extLst>
          </p:nvPr>
        </p:nvGraphicFramePr>
        <p:xfrm>
          <a:off x="4838700" y="1784350"/>
          <a:ext cx="34925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51" name="Equation" r:id="rId27" imgW="3492360" imgH="736560" progId="Equation.DSMT4">
                  <p:embed/>
                </p:oleObj>
              </mc:Choice>
              <mc:Fallback>
                <p:oleObj name="Equation" r:id="rId27" imgW="349236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8700" y="1784350"/>
                        <a:ext cx="34925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6422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46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46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46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46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/>
      <p:bldP spid="2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2579" y="76200"/>
            <a:ext cx="74788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Consider A </a:t>
            </a:r>
            <a:r>
              <a:rPr lang="en-US" sz="2000" dirty="0" smtClean="0">
                <a:ea typeface="Meiryo"/>
              </a:rPr>
              <a:t>⇌ B and assume the following mechanism is correct:</a:t>
            </a:r>
            <a:endParaRPr lang="en-US" sz="2000" dirty="0" smtClean="0"/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152400" y="990600"/>
          <a:ext cx="26797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31" name="Equation" r:id="rId3" imgW="2679480" imgH="736560" progId="Equation.DSMT4">
                  <p:embed/>
                </p:oleObj>
              </mc:Choice>
              <mc:Fallback>
                <p:oleObj name="Equation" r:id="rId3" imgW="26794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990600"/>
                        <a:ext cx="26797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1988" y="533400"/>
            <a:ext cx="1680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1. Adsorption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0387" y="533400"/>
            <a:ext cx="24048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2. Surface reaction</a:t>
            </a:r>
          </a:p>
        </p:txBody>
      </p:sp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3124200" y="990600"/>
          <a:ext cx="2997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32" name="Equation" r:id="rId5" imgW="2997000" imgH="761760" progId="Equation.DSMT4">
                  <p:embed/>
                </p:oleObj>
              </mc:Choice>
              <mc:Fallback>
                <p:oleObj name="Equation" r:id="rId5" imgW="299700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990600"/>
                        <a:ext cx="29972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41639" y="457200"/>
            <a:ext cx="17091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3. Desorption</a:t>
            </a:r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6477000" y="990600"/>
          <a:ext cx="2438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33" name="Equation" r:id="rId7" imgW="2438280" imgH="736560" progId="Equation.DSMT4">
                  <p:embed/>
                </p:oleObj>
              </mc:Choice>
              <mc:Fallback>
                <p:oleObj name="Equation" r:id="rId7" imgW="24382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990600"/>
                        <a:ext cx="24384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33400" y="1727200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C00000"/>
                </a:solidFill>
              </a:rPr>
              <a:t>Now derive the rate equation for when adsorption is rate limiting:</a:t>
            </a:r>
          </a:p>
        </p:txBody>
      </p:sp>
      <p:graphicFrame>
        <p:nvGraphicFramePr>
          <p:cNvPr id="4609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305121"/>
              </p:ext>
            </p:extLst>
          </p:nvPr>
        </p:nvGraphicFramePr>
        <p:xfrm>
          <a:off x="57150" y="2444750"/>
          <a:ext cx="34417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34" name="Equation" r:id="rId9" imgW="3441600" imgH="1079280" progId="Equation.DSMT4">
                  <p:embed/>
                </p:oleObj>
              </mc:Choice>
              <mc:Fallback>
                <p:oleObj name="Equation" r:id="rId9" imgW="3441600" imgH="1079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" y="2444750"/>
                        <a:ext cx="3441700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8300277"/>
              </p:ext>
            </p:extLst>
          </p:nvPr>
        </p:nvGraphicFramePr>
        <p:xfrm>
          <a:off x="3562350" y="2444750"/>
          <a:ext cx="30988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35" name="Equation" r:id="rId11" imgW="3098520" imgH="1079280" progId="Equation.DSMT4">
                  <p:embed/>
                </p:oleObj>
              </mc:Choice>
              <mc:Fallback>
                <p:oleObj name="Equation" r:id="rId11" imgW="3098520" imgH="1079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2350" y="2444750"/>
                        <a:ext cx="3098800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05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832987"/>
              </p:ext>
            </p:extLst>
          </p:nvPr>
        </p:nvGraphicFramePr>
        <p:xfrm>
          <a:off x="6819900" y="2470150"/>
          <a:ext cx="22606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36" name="Equation" r:id="rId13" imgW="2260440" imgH="1028520" progId="Equation.DSMT4">
                  <p:embed/>
                </p:oleObj>
              </mc:Choice>
              <mc:Fallback>
                <p:oleObj name="Equation" r:id="rId13" imgW="2260440" imgH="1028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9900" y="2470150"/>
                        <a:ext cx="2260600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3471611"/>
              </p:ext>
            </p:extLst>
          </p:nvPr>
        </p:nvGraphicFramePr>
        <p:xfrm>
          <a:off x="2352832" y="3541395"/>
          <a:ext cx="64135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37" name="Equation" r:id="rId15" imgW="6413400" imgH="1523880" progId="Equation.DSMT4">
                  <p:embed/>
                </p:oleObj>
              </mc:Choice>
              <mc:Fallback>
                <p:oleObj name="Equation" r:id="rId15" imgW="6413400" imgH="1523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2832" y="3541395"/>
                        <a:ext cx="6413500" cy="15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422910" y="3823037"/>
            <a:ext cx="19388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Use these </a:t>
            </a:r>
            <a:r>
              <a:rPr lang="en-US" sz="2000" dirty="0" err="1" smtClean="0">
                <a:solidFill>
                  <a:srgbClr val="0000FF"/>
                </a:solidFill>
              </a:rPr>
              <a:t>eqs</a:t>
            </a:r>
            <a:r>
              <a:rPr lang="en-US" sz="2000" dirty="0" smtClean="0">
                <a:solidFill>
                  <a:srgbClr val="0000FF"/>
                </a:solidFill>
              </a:rPr>
              <a:t> to replace </a:t>
            </a:r>
            <a:r>
              <a:rPr lang="en-US" sz="2000" dirty="0" smtClean="0">
                <a:solidFill>
                  <a:srgbClr val="006600"/>
                </a:solidFill>
              </a:rPr>
              <a:t>C</a:t>
            </a:r>
            <a:r>
              <a:rPr lang="en-US" sz="2000" baseline="-25000" dirty="0" smtClean="0">
                <a:solidFill>
                  <a:srgbClr val="006600"/>
                </a:solidFill>
              </a:rPr>
              <a:t>A</a:t>
            </a:r>
            <a:r>
              <a:rPr lang="en-US" sz="2000" baseline="-25000" dirty="0" smtClean="0">
                <a:solidFill>
                  <a:srgbClr val="006600"/>
                </a:solidFill>
                <a:latin typeface="Arial"/>
                <a:cs typeface="Arial"/>
              </a:rPr>
              <a:t>·S</a:t>
            </a:r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 &amp; </a:t>
            </a:r>
            <a:r>
              <a:rPr lang="en-US" sz="2000" dirty="0" err="1" smtClean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lang="en-US" sz="2000" i="1" baseline="-25000" dirty="0" err="1" smtClean="0">
                <a:solidFill>
                  <a:srgbClr val="0000FF"/>
                </a:solidFill>
                <a:latin typeface="Arial"/>
                <a:cs typeface="Arial"/>
              </a:rPr>
              <a:t>v</a:t>
            </a:r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 in </a:t>
            </a:r>
            <a:r>
              <a:rPr lang="en-US" sz="2000" dirty="0" err="1" smtClean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lang="en-US" sz="2000" baseline="-25000" dirty="0" err="1" smtClean="0">
                <a:solidFill>
                  <a:srgbClr val="0000FF"/>
                </a:solidFill>
                <a:latin typeface="Arial"/>
                <a:cs typeface="Arial"/>
              </a:rPr>
              <a:t>AD</a:t>
            </a:r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: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49171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3550813"/>
              </p:ext>
            </p:extLst>
          </p:nvPr>
        </p:nvGraphicFramePr>
        <p:xfrm>
          <a:off x="1663700" y="5105400"/>
          <a:ext cx="66802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38" name="Equation" r:id="rId17" imgW="6680160" imgH="1523880" progId="Equation.DSMT4">
                  <p:embed/>
                </p:oleObj>
              </mc:Choice>
              <mc:Fallback>
                <p:oleObj name="Equation" r:id="rId17" imgW="6680160" imgH="1523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3700" y="5105400"/>
                        <a:ext cx="6680200" cy="15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2641600" y="5130800"/>
            <a:ext cx="533400" cy="584200"/>
            <a:chOff x="2209800" y="5283200"/>
            <a:chExt cx="533400" cy="584200"/>
          </a:xfrm>
        </p:grpSpPr>
        <p:sp>
          <p:nvSpPr>
            <p:cNvPr id="19" name="Left Brace 18"/>
            <p:cNvSpPr/>
            <p:nvPr/>
          </p:nvSpPr>
          <p:spPr>
            <a:xfrm rot="5400000">
              <a:off x="2362200" y="5486400"/>
              <a:ext cx="228600" cy="533400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311400" y="5283200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9933FF"/>
                  </a:solidFill>
                </a:rPr>
                <a:t>k</a:t>
              </a:r>
            </a:p>
          </p:txBody>
        </p: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4493304"/>
              </p:ext>
            </p:extLst>
          </p:nvPr>
        </p:nvGraphicFramePr>
        <p:xfrm>
          <a:off x="4838700" y="1783080"/>
          <a:ext cx="34925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39" name="Equation" r:id="rId19" imgW="3492360" imgH="736560" progId="Equation.DSMT4">
                  <p:embed/>
                </p:oleObj>
              </mc:Choice>
              <mc:Fallback>
                <p:oleObj name="Equation" r:id="rId19" imgW="349236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8700" y="1783080"/>
                        <a:ext cx="34925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85800" y="5516880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Factor out C</a:t>
            </a:r>
            <a:r>
              <a:rPr lang="en-US" sz="2000" baseline="-25000" dirty="0" smtClean="0">
                <a:solidFill>
                  <a:srgbClr val="0000FF"/>
                </a:solidFill>
              </a:rPr>
              <a:t>t</a:t>
            </a:r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: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409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49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2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1" y="127337"/>
            <a:ext cx="8839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The gas phase </a:t>
            </a:r>
            <a:r>
              <a:rPr lang="en-US" sz="2000" dirty="0" err="1" smtClean="0">
                <a:solidFill>
                  <a:srgbClr val="7030A0"/>
                </a:solidFill>
              </a:rPr>
              <a:t>hydromethylation</a:t>
            </a:r>
            <a:r>
              <a:rPr lang="en-US" sz="2000" dirty="0" smtClean="0">
                <a:solidFill>
                  <a:srgbClr val="7030A0"/>
                </a:solidFill>
              </a:rPr>
              <a:t> of toluene: C</a:t>
            </a:r>
            <a:r>
              <a:rPr lang="en-US" sz="2000" baseline="-25000" dirty="0" smtClean="0">
                <a:solidFill>
                  <a:srgbClr val="7030A0"/>
                </a:solidFill>
              </a:rPr>
              <a:t>6</a:t>
            </a:r>
            <a:r>
              <a:rPr lang="en-US" sz="2000" dirty="0" smtClean="0">
                <a:solidFill>
                  <a:srgbClr val="7030A0"/>
                </a:solidFill>
              </a:rPr>
              <a:t>H</a:t>
            </a:r>
            <a:r>
              <a:rPr lang="en-US" sz="2000" baseline="-25000" dirty="0" smtClean="0">
                <a:solidFill>
                  <a:srgbClr val="7030A0"/>
                </a:solidFill>
              </a:rPr>
              <a:t>5</a:t>
            </a:r>
            <a:r>
              <a:rPr lang="en-US" sz="2000" dirty="0" smtClean="0">
                <a:solidFill>
                  <a:srgbClr val="7030A0"/>
                </a:solidFill>
              </a:rPr>
              <a:t>CH</a:t>
            </a:r>
            <a:r>
              <a:rPr lang="en-US" sz="2000" baseline="-25000" dirty="0" smtClean="0">
                <a:solidFill>
                  <a:srgbClr val="7030A0"/>
                </a:solidFill>
              </a:rPr>
              <a:t>3</a:t>
            </a:r>
            <a:r>
              <a:rPr lang="en-US" sz="2000" dirty="0" smtClean="0">
                <a:solidFill>
                  <a:srgbClr val="7030A0"/>
                </a:solidFill>
              </a:rPr>
              <a:t> + H</a:t>
            </a:r>
            <a:r>
              <a:rPr lang="en-US" sz="2000" baseline="-25000" dirty="0" smtClean="0">
                <a:solidFill>
                  <a:srgbClr val="7030A0"/>
                </a:solidFill>
              </a:rPr>
              <a:t>2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smtClean="0">
                <a:solidFill>
                  <a:srgbClr val="7030A0"/>
                </a:solidFill>
                <a:latin typeface="Arial"/>
                <a:cs typeface="Arial"/>
              </a:rPr>
              <a:t>→ C</a:t>
            </a:r>
            <a:r>
              <a:rPr lang="en-US" sz="2000" baseline="-25000" dirty="0" smtClean="0">
                <a:solidFill>
                  <a:srgbClr val="7030A0"/>
                </a:solidFill>
                <a:latin typeface="Arial"/>
                <a:cs typeface="Arial"/>
              </a:rPr>
              <a:t>6</a:t>
            </a:r>
            <a:r>
              <a:rPr lang="en-US" sz="2000" dirty="0" smtClean="0">
                <a:solidFill>
                  <a:srgbClr val="7030A0"/>
                </a:solidFill>
                <a:latin typeface="Arial"/>
                <a:cs typeface="Arial"/>
              </a:rPr>
              <a:t>H</a:t>
            </a:r>
            <a:r>
              <a:rPr lang="en-US" sz="2000" baseline="-25000" dirty="0" smtClean="0">
                <a:solidFill>
                  <a:srgbClr val="7030A0"/>
                </a:solidFill>
                <a:latin typeface="Arial"/>
                <a:cs typeface="Arial"/>
              </a:rPr>
              <a:t>6</a:t>
            </a:r>
            <a:r>
              <a:rPr lang="en-US" sz="2000" dirty="0" smtClean="0">
                <a:solidFill>
                  <a:srgbClr val="7030A0"/>
                </a:solidFill>
                <a:latin typeface="Arial"/>
                <a:cs typeface="Arial"/>
              </a:rPr>
              <a:t> + CH</a:t>
            </a:r>
            <a:r>
              <a:rPr lang="en-US" sz="2000" baseline="-25000" dirty="0" smtClean="0">
                <a:solidFill>
                  <a:srgbClr val="7030A0"/>
                </a:solidFill>
                <a:latin typeface="Arial"/>
                <a:cs typeface="Arial"/>
              </a:rPr>
              <a:t>4</a:t>
            </a:r>
            <a:r>
              <a:rPr lang="en-US" sz="2000" dirty="0" smtClean="0">
                <a:solidFill>
                  <a:srgbClr val="7030A0"/>
                </a:solidFill>
              </a:rPr>
              <a:t>  is to be carried out in a PBR.  Plot the conversion and the partial pressures of toluene, hydrogen and benzene as a function of catalyst weight.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1143000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F</a:t>
            </a:r>
            <a:r>
              <a:rPr lang="en-US" sz="2000" baseline="-25000" dirty="0" smtClean="0">
                <a:solidFill>
                  <a:srgbClr val="7030A0"/>
                </a:solidFill>
              </a:rPr>
              <a:t>A0</a:t>
            </a:r>
            <a:r>
              <a:rPr lang="en-US" sz="2000" dirty="0" smtClean="0">
                <a:solidFill>
                  <a:srgbClr val="7030A0"/>
                </a:solidFill>
              </a:rPr>
              <a:t> = 50 mol toluene/min, P</a:t>
            </a:r>
            <a:r>
              <a:rPr lang="en-US" sz="2000" baseline="-25000" dirty="0" smtClean="0">
                <a:solidFill>
                  <a:srgbClr val="7030A0"/>
                </a:solidFill>
              </a:rPr>
              <a:t>0</a:t>
            </a:r>
            <a:r>
              <a:rPr lang="en-US" sz="2000" dirty="0" smtClean="0">
                <a:solidFill>
                  <a:srgbClr val="7030A0"/>
                </a:solidFill>
              </a:rPr>
              <a:t> = 40 </a:t>
            </a:r>
            <a:r>
              <a:rPr lang="en-US" sz="2000" dirty="0" err="1" smtClean="0">
                <a:solidFill>
                  <a:srgbClr val="7030A0"/>
                </a:solidFill>
              </a:rPr>
              <a:t>atm</a:t>
            </a:r>
            <a:r>
              <a:rPr lang="en-US" sz="2000" dirty="0" smtClean="0">
                <a:solidFill>
                  <a:srgbClr val="7030A0"/>
                </a:solidFill>
              </a:rPr>
              <a:t>, T= 913K, </a:t>
            </a:r>
            <a:r>
              <a:rPr lang="en-US" sz="2000" dirty="0" smtClean="0">
                <a:solidFill>
                  <a:srgbClr val="7030A0"/>
                </a:solidFill>
                <a:latin typeface="Symbol" pitchFamily="18" charset="2"/>
              </a:rPr>
              <a:t>a</a:t>
            </a:r>
            <a:r>
              <a:rPr lang="en-US" sz="2000" dirty="0" smtClean="0">
                <a:solidFill>
                  <a:srgbClr val="7030A0"/>
                </a:solidFill>
              </a:rPr>
              <a:t>= 9.8 x 10</a:t>
            </a:r>
            <a:r>
              <a:rPr lang="en-US" sz="2000" baseline="30000" dirty="0" smtClean="0">
                <a:solidFill>
                  <a:srgbClr val="7030A0"/>
                </a:solidFill>
              </a:rPr>
              <a:t>-5</a:t>
            </a:r>
            <a:r>
              <a:rPr lang="en-US" sz="2000" dirty="0" smtClean="0">
                <a:solidFill>
                  <a:srgbClr val="7030A0"/>
                </a:solidFill>
              </a:rPr>
              <a:t> kg</a:t>
            </a:r>
            <a:r>
              <a:rPr lang="en-US" sz="2000" baseline="30000" dirty="0" smtClean="0">
                <a:solidFill>
                  <a:srgbClr val="7030A0"/>
                </a:solidFill>
              </a:rPr>
              <a:t>-1</a:t>
            </a:r>
            <a:r>
              <a:rPr lang="en-US" sz="2000" dirty="0" smtClean="0">
                <a:solidFill>
                  <a:srgbClr val="7030A0"/>
                </a:solidFill>
              </a:rPr>
              <a:t>, Feed is 30% toluene (species </a:t>
            </a:r>
            <a:r>
              <a:rPr lang="en-US" sz="2000" dirty="0" err="1" smtClean="0">
                <a:solidFill>
                  <a:srgbClr val="7030A0"/>
                </a:solidFill>
              </a:rPr>
              <a:t>tol</a:t>
            </a:r>
            <a:r>
              <a:rPr lang="en-US" sz="2000" dirty="0" smtClean="0">
                <a:solidFill>
                  <a:srgbClr val="7030A0"/>
                </a:solidFill>
              </a:rPr>
              <a:t>), 45% hydrogen (species H) and 25% </a:t>
            </a:r>
            <a:r>
              <a:rPr lang="en-US" sz="2000" dirty="0" err="1" smtClean="0">
                <a:solidFill>
                  <a:srgbClr val="7030A0"/>
                </a:solidFill>
              </a:rPr>
              <a:t>inerts</a:t>
            </a:r>
            <a:r>
              <a:rPr lang="en-US" sz="2000" dirty="0" smtClean="0">
                <a:solidFill>
                  <a:srgbClr val="7030A0"/>
                </a:solidFill>
              </a:rPr>
              <a:t> (I)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6659" y="2096814"/>
            <a:ext cx="1324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Rate law: </a:t>
            </a:r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9638581"/>
              </p:ext>
            </p:extLst>
          </p:nvPr>
        </p:nvGraphicFramePr>
        <p:xfrm>
          <a:off x="1784350" y="1990452"/>
          <a:ext cx="2628900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153" name="Equation" r:id="rId3" imgW="2628720" imgH="698400" progId="Equation.DSMT4">
                  <p:embed/>
                </p:oleObj>
              </mc:Choice>
              <mc:Fallback>
                <p:oleObj name="Equation" r:id="rId3" imgW="262872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4350" y="1990452"/>
                        <a:ext cx="2628900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66659" y="1973128"/>
            <a:ext cx="3841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k= 0.00087 mol/atm</a:t>
            </a:r>
            <a:r>
              <a:rPr lang="en-US" sz="2000" baseline="30000" dirty="0" smtClean="0"/>
              <a:t>2</a:t>
            </a:r>
            <a:r>
              <a:rPr lang="en-US" sz="2000" dirty="0" smtClean="0">
                <a:latin typeface="Arial"/>
                <a:cs typeface="Arial"/>
              </a:rPr>
              <a:t>·kg </a:t>
            </a:r>
            <a:r>
              <a:rPr lang="en-US" sz="2000" dirty="0" err="1" smtClean="0">
                <a:latin typeface="Arial"/>
                <a:cs typeface="Arial"/>
              </a:rPr>
              <a:t>cat·min</a:t>
            </a:r>
            <a:endParaRPr lang="en-US" sz="2000" dirty="0" smtClean="0">
              <a:latin typeface="Arial"/>
              <a:cs typeface="Arial"/>
            </a:endParaRPr>
          </a:p>
          <a:p>
            <a:r>
              <a:rPr lang="en-US" sz="2000" dirty="0" smtClean="0">
                <a:latin typeface="Arial"/>
                <a:cs typeface="Arial"/>
              </a:rPr>
              <a:t>K</a:t>
            </a:r>
            <a:r>
              <a:rPr lang="en-US" sz="2000" baseline="-25000" dirty="0" smtClean="0">
                <a:latin typeface="Arial"/>
                <a:cs typeface="Arial"/>
              </a:rPr>
              <a:t>B</a:t>
            </a:r>
            <a:r>
              <a:rPr lang="en-US" sz="2000" dirty="0" smtClean="0">
                <a:latin typeface="Arial"/>
                <a:cs typeface="Arial"/>
              </a:rPr>
              <a:t> = 1.39 atm</a:t>
            </a:r>
            <a:r>
              <a:rPr lang="en-US" sz="2000" baseline="30000" dirty="0" smtClean="0">
                <a:latin typeface="Arial"/>
                <a:cs typeface="Arial"/>
              </a:rPr>
              <a:t>-1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K</a:t>
            </a:r>
            <a:r>
              <a:rPr lang="en-US" sz="2000" baseline="-25000" dirty="0" err="1" smtClean="0">
                <a:latin typeface="Arial"/>
                <a:cs typeface="Arial"/>
              </a:rPr>
              <a:t>tol</a:t>
            </a:r>
            <a:r>
              <a:rPr lang="en-US" sz="2000" dirty="0" smtClean="0">
                <a:latin typeface="Arial"/>
                <a:cs typeface="Arial"/>
              </a:rPr>
              <a:t>= 1.038 atm</a:t>
            </a:r>
            <a:r>
              <a:rPr lang="en-US" sz="2000" baseline="30000" dirty="0" smtClean="0">
                <a:latin typeface="Arial"/>
                <a:cs typeface="Arial"/>
              </a:rPr>
              <a:t>-1</a:t>
            </a:r>
            <a:endParaRPr lang="en-US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17500" y="2923540"/>
            <a:ext cx="18517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Mole balance:</a:t>
            </a:r>
          </a:p>
        </p:txBody>
      </p:sp>
      <p:graphicFrame>
        <p:nvGraphicFramePr>
          <p:cNvPr id="501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3026596"/>
              </p:ext>
            </p:extLst>
          </p:nvPr>
        </p:nvGraphicFramePr>
        <p:xfrm>
          <a:off x="2438400" y="2704465"/>
          <a:ext cx="1376363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154" name="Equation" r:id="rId5" imgW="1371600" imgH="774360" progId="Equation.DSMT4">
                  <p:embed/>
                </p:oleObj>
              </mc:Choice>
              <mc:Fallback>
                <p:oleObj name="Equation" r:id="rId5" imgW="1371600" imgH="774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704465"/>
                        <a:ext cx="1376363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498548" y="2840082"/>
            <a:ext cx="1324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Rate law: </a:t>
            </a: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4817502"/>
              </p:ext>
            </p:extLst>
          </p:nvPr>
        </p:nvGraphicFramePr>
        <p:xfrm>
          <a:off x="5626100" y="2733719"/>
          <a:ext cx="262890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155" name="Equation" r:id="rId7" imgW="2628720" imgH="698400" progId="Equation.DSMT4">
                  <p:embed/>
                </p:oleObj>
              </mc:Choice>
              <mc:Fallback>
                <p:oleObj name="Equation" r:id="rId7" imgW="262872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6100" y="2733719"/>
                        <a:ext cx="2628900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04800" y="3605929"/>
            <a:ext cx="18085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Stoichiometry: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1125123"/>
              </p:ext>
            </p:extLst>
          </p:nvPr>
        </p:nvGraphicFramePr>
        <p:xfrm>
          <a:off x="2000250" y="3453528"/>
          <a:ext cx="3632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156" name="Equation" r:id="rId9" imgW="3632040" imgH="761760" progId="Equation.DSMT4">
                  <p:embed/>
                </p:oleObj>
              </mc:Choice>
              <mc:Fallback>
                <p:oleObj name="Equation" r:id="rId9" imgW="363204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0" y="3453528"/>
                        <a:ext cx="36322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116506"/>
              </p:ext>
            </p:extLst>
          </p:nvPr>
        </p:nvGraphicFramePr>
        <p:xfrm>
          <a:off x="5715000" y="3428128"/>
          <a:ext cx="31623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157" name="Equation" r:id="rId11" imgW="3162240" imgH="761760" progId="Equation.DSMT4">
                  <p:embed/>
                </p:oleObj>
              </mc:Choice>
              <mc:Fallback>
                <p:oleObj name="Equation" r:id="rId11" imgW="316224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428128"/>
                        <a:ext cx="31623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Arrow Connector 15"/>
          <p:cNvCxnSpPr/>
          <p:nvPr/>
        </p:nvCxnSpPr>
        <p:spPr>
          <a:xfrm rot="16200000" flipH="1">
            <a:off x="4968566" y="3694829"/>
            <a:ext cx="838200" cy="304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387666" y="415284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0" y="4181600"/>
            <a:ext cx="4939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Need concentrations in terms of pressure</a:t>
            </a:r>
          </a:p>
        </p:txBody>
      </p:sp>
      <p:graphicFrame>
        <p:nvGraphicFramePr>
          <p:cNvPr id="5018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4075846"/>
              </p:ext>
            </p:extLst>
          </p:nvPr>
        </p:nvGraphicFramePr>
        <p:xfrm>
          <a:off x="381000" y="4648200"/>
          <a:ext cx="17526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158" name="Equation" r:id="rId13" imgW="1752480" imgH="330120" progId="Equation.DSMT4">
                  <p:embed/>
                </p:oleObj>
              </mc:Choice>
              <mc:Fallback>
                <p:oleObj name="Equation" r:id="rId13" imgW="17524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648200"/>
                        <a:ext cx="17526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3302869"/>
              </p:ext>
            </p:extLst>
          </p:nvPr>
        </p:nvGraphicFramePr>
        <p:xfrm>
          <a:off x="2298700" y="4593080"/>
          <a:ext cx="1727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159" name="Equation" r:id="rId15" imgW="1726920" imgH="330120" progId="Equation.DSMT4">
                  <p:embed/>
                </p:oleObj>
              </mc:Choice>
              <mc:Fallback>
                <p:oleObj name="Equation" r:id="rId15" imgW="172692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8700" y="4593080"/>
                        <a:ext cx="17272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061193"/>
              </p:ext>
            </p:extLst>
          </p:nvPr>
        </p:nvGraphicFramePr>
        <p:xfrm>
          <a:off x="4425950" y="4447030"/>
          <a:ext cx="14097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160" name="Equation" r:id="rId17" imgW="1409400" imgH="622080" progId="Equation.DSMT4">
                  <p:embed/>
                </p:oleObj>
              </mc:Choice>
              <mc:Fallback>
                <p:oleObj name="Equation" r:id="rId17" imgW="140940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5950" y="4447030"/>
                        <a:ext cx="14097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6381021"/>
              </p:ext>
            </p:extLst>
          </p:nvPr>
        </p:nvGraphicFramePr>
        <p:xfrm>
          <a:off x="6375400" y="4440680"/>
          <a:ext cx="14097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161" name="Equation" r:id="rId19" imgW="1409400" imgH="647640" progId="Equation.DSMT4">
                  <p:embed/>
                </p:oleObj>
              </mc:Choice>
              <mc:Fallback>
                <p:oleObj name="Equation" r:id="rId19" imgW="1409400" imgH="647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5400" y="4440680"/>
                        <a:ext cx="14097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1430206"/>
              </p:ext>
            </p:extLst>
          </p:nvPr>
        </p:nvGraphicFramePr>
        <p:xfrm>
          <a:off x="488950" y="5147258"/>
          <a:ext cx="33274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162" name="Equation" r:id="rId21" imgW="3327120" imgH="761760" progId="Equation.DSMT4">
                  <p:embed/>
                </p:oleObj>
              </mc:Choice>
              <mc:Fallback>
                <p:oleObj name="Equation" r:id="rId21" imgW="332712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" y="5147258"/>
                        <a:ext cx="33274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Connector 25"/>
          <p:cNvCxnSpPr/>
          <p:nvPr/>
        </p:nvCxnSpPr>
        <p:spPr>
          <a:xfrm>
            <a:off x="762000" y="5604458"/>
            <a:ext cx="45720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524000" y="5604458"/>
            <a:ext cx="45720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19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4887585"/>
              </p:ext>
            </p:extLst>
          </p:nvPr>
        </p:nvGraphicFramePr>
        <p:xfrm>
          <a:off x="4146550" y="5159958"/>
          <a:ext cx="46355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163" name="Equation" r:id="rId23" imgW="4635360" imgH="761760" progId="Equation.DSMT4">
                  <p:embed/>
                </p:oleObj>
              </mc:Choice>
              <mc:Fallback>
                <p:oleObj name="Equation" r:id="rId23" imgW="463536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6550" y="5159958"/>
                        <a:ext cx="46355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4570975"/>
              </p:ext>
            </p:extLst>
          </p:nvPr>
        </p:nvGraphicFramePr>
        <p:xfrm>
          <a:off x="393700" y="6121400"/>
          <a:ext cx="11176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164" name="Equation" r:id="rId25" imgW="1117440" imgH="355320" progId="Equation.DSMT4">
                  <p:embed/>
                </p:oleObj>
              </mc:Choice>
              <mc:Fallback>
                <p:oleObj name="Equation" r:id="rId25" imgW="111744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" y="6121400"/>
                        <a:ext cx="11176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0212014"/>
              </p:ext>
            </p:extLst>
          </p:nvPr>
        </p:nvGraphicFramePr>
        <p:xfrm>
          <a:off x="1752600" y="6184900"/>
          <a:ext cx="19431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165" name="Equation" r:id="rId27" imgW="1942920" imgH="253800" progId="Equation.DSMT4">
                  <p:embed/>
                </p:oleObj>
              </mc:Choice>
              <mc:Fallback>
                <p:oleObj name="Equation" r:id="rId27" imgW="19429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6184900"/>
                        <a:ext cx="19431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0276803"/>
              </p:ext>
            </p:extLst>
          </p:nvPr>
        </p:nvGraphicFramePr>
        <p:xfrm>
          <a:off x="3835400" y="5896558"/>
          <a:ext cx="27178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166" name="Equation" r:id="rId29" imgW="2717640" imgH="723600" progId="Equation.DSMT4">
                  <p:embed/>
                </p:oleObj>
              </mc:Choice>
              <mc:Fallback>
                <p:oleObj name="Equation" r:id="rId29" imgW="2717640" imgH="723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5400" y="5896558"/>
                        <a:ext cx="27178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94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898458"/>
              </p:ext>
            </p:extLst>
          </p:nvPr>
        </p:nvGraphicFramePr>
        <p:xfrm>
          <a:off x="6807200" y="6074358"/>
          <a:ext cx="18796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167" name="Equation" r:id="rId31" imgW="1879560" imgH="355320" progId="Equation.DSMT4">
                  <p:embed/>
                </p:oleObj>
              </mc:Choice>
              <mc:Fallback>
                <p:oleObj name="Equation" r:id="rId31" imgW="187956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7200" y="6074358"/>
                        <a:ext cx="18796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9" name="Group 38"/>
          <p:cNvGrpSpPr/>
          <p:nvPr/>
        </p:nvGrpSpPr>
        <p:grpSpPr>
          <a:xfrm>
            <a:off x="3610584" y="4990288"/>
            <a:ext cx="914400" cy="338554"/>
            <a:chOff x="3581400" y="5029200"/>
            <a:chExt cx="914400" cy="338554"/>
          </a:xfrm>
        </p:grpSpPr>
        <p:sp>
          <p:nvSpPr>
            <p:cNvPr id="33" name="TextBox 32"/>
            <p:cNvSpPr txBox="1"/>
            <p:nvPr/>
          </p:nvSpPr>
          <p:spPr>
            <a:xfrm>
              <a:off x="3684681" y="5029200"/>
              <a:ext cx="8111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006600"/>
                  </a:solidFill>
                </a:rPr>
                <a:t>Total P</a:t>
              </a: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 rot="5400000">
              <a:off x="3581400" y="5181600"/>
              <a:ext cx="152400" cy="152400"/>
            </a:xfrm>
            <a:prstGeom prst="straightConnector1">
              <a:avLst/>
            </a:prstGeom>
            <a:ln w="19050">
              <a:solidFill>
                <a:srgbClr val="00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3657600" y="5642558"/>
            <a:ext cx="1685341" cy="338554"/>
            <a:chOff x="3657600" y="5753100"/>
            <a:chExt cx="1685341" cy="338554"/>
          </a:xfrm>
        </p:grpSpPr>
        <p:sp>
          <p:nvSpPr>
            <p:cNvPr id="34" name="TextBox 33"/>
            <p:cNvSpPr txBox="1"/>
            <p:nvPr/>
          </p:nvSpPr>
          <p:spPr>
            <a:xfrm>
              <a:off x="3873500" y="5753100"/>
              <a:ext cx="146944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006600"/>
                  </a:solidFill>
                </a:rPr>
                <a:t>Total P at inlet</a:t>
              </a: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rot="10800000">
              <a:off x="3657600" y="5867400"/>
              <a:ext cx="304800" cy="76200"/>
            </a:xfrm>
            <a:prstGeom prst="straightConnector1">
              <a:avLst/>
            </a:prstGeom>
            <a:ln w="19050">
              <a:solidFill>
                <a:srgbClr val="00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29323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2000"/>
                                        <p:tgtEl>
                                          <p:spTgt spid="50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1000"/>
                                        <p:tgtEl>
                                          <p:spTgt spid="50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7" grpId="0"/>
      <p:bldP spid="1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1" y="127337"/>
            <a:ext cx="8839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The gas phase </a:t>
            </a:r>
            <a:r>
              <a:rPr lang="en-US" sz="2000" dirty="0" err="1" smtClean="0">
                <a:solidFill>
                  <a:srgbClr val="7030A0"/>
                </a:solidFill>
              </a:rPr>
              <a:t>hydromethylation</a:t>
            </a:r>
            <a:r>
              <a:rPr lang="en-US" sz="2000" dirty="0" smtClean="0">
                <a:solidFill>
                  <a:srgbClr val="7030A0"/>
                </a:solidFill>
              </a:rPr>
              <a:t> of toluene: C</a:t>
            </a:r>
            <a:r>
              <a:rPr lang="en-US" sz="2000" baseline="-25000" dirty="0" smtClean="0">
                <a:solidFill>
                  <a:srgbClr val="7030A0"/>
                </a:solidFill>
              </a:rPr>
              <a:t>6</a:t>
            </a:r>
            <a:r>
              <a:rPr lang="en-US" sz="2000" dirty="0" smtClean="0">
                <a:solidFill>
                  <a:srgbClr val="7030A0"/>
                </a:solidFill>
              </a:rPr>
              <a:t>H</a:t>
            </a:r>
            <a:r>
              <a:rPr lang="en-US" sz="2000" baseline="-25000" dirty="0" smtClean="0">
                <a:solidFill>
                  <a:srgbClr val="7030A0"/>
                </a:solidFill>
              </a:rPr>
              <a:t>5</a:t>
            </a:r>
            <a:r>
              <a:rPr lang="en-US" sz="2000" dirty="0" smtClean="0">
                <a:solidFill>
                  <a:srgbClr val="7030A0"/>
                </a:solidFill>
              </a:rPr>
              <a:t>CH</a:t>
            </a:r>
            <a:r>
              <a:rPr lang="en-US" sz="2000" baseline="-25000" dirty="0" smtClean="0">
                <a:solidFill>
                  <a:srgbClr val="7030A0"/>
                </a:solidFill>
              </a:rPr>
              <a:t>3</a:t>
            </a:r>
            <a:r>
              <a:rPr lang="en-US" sz="2000" dirty="0" smtClean="0">
                <a:solidFill>
                  <a:srgbClr val="7030A0"/>
                </a:solidFill>
              </a:rPr>
              <a:t> + H</a:t>
            </a:r>
            <a:r>
              <a:rPr lang="en-US" sz="2000" baseline="-25000" dirty="0" smtClean="0">
                <a:solidFill>
                  <a:srgbClr val="7030A0"/>
                </a:solidFill>
              </a:rPr>
              <a:t>2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smtClean="0">
                <a:solidFill>
                  <a:srgbClr val="7030A0"/>
                </a:solidFill>
                <a:latin typeface="Arial"/>
                <a:cs typeface="Arial"/>
              </a:rPr>
              <a:t>→ C</a:t>
            </a:r>
            <a:r>
              <a:rPr lang="en-US" sz="2000" baseline="-25000" dirty="0" smtClean="0">
                <a:solidFill>
                  <a:srgbClr val="7030A0"/>
                </a:solidFill>
                <a:latin typeface="Arial"/>
                <a:cs typeface="Arial"/>
              </a:rPr>
              <a:t>6</a:t>
            </a:r>
            <a:r>
              <a:rPr lang="en-US" sz="2000" dirty="0" smtClean="0">
                <a:solidFill>
                  <a:srgbClr val="7030A0"/>
                </a:solidFill>
                <a:latin typeface="Arial"/>
                <a:cs typeface="Arial"/>
              </a:rPr>
              <a:t>H</a:t>
            </a:r>
            <a:r>
              <a:rPr lang="en-US" sz="2000" baseline="-25000" dirty="0" smtClean="0">
                <a:solidFill>
                  <a:srgbClr val="7030A0"/>
                </a:solidFill>
                <a:latin typeface="Arial"/>
                <a:cs typeface="Arial"/>
              </a:rPr>
              <a:t>6</a:t>
            </a:r>
            <a:r>
              <a:rPr lang="en-US" sz="2000" dirty="0" smtClean="0">
                <a:solidFill>
                  <a:srgbClr val="7030A0"/>
                </a:solidFill>
                <a:latin typeface="Arial"/>
                <a:cs typeface="Arial"/>
              </a:rPr>
              <a:t> + CH</a:t>
            </a:r>
            <a:r>
              <a:rPr lang="en-US" sz="2000" baseline="-25000" dirty="0" smtClean="0">
                <a:solidFill>
                  <a:srgbClr val="7030A0"/>
                </a:solidFill>
                <a:latin typeface="Arial"/>
                <a:cs typeface="Arial"/>
              </a:rPr>
              <a:t>4</a:t>
            </a:r>
            <a:r>
              <a:rPr lang="en-US" sz="2000" dirty="0" smtClean="0">
                <a:solidFill>
                  <a:srgbClr val="7030A0"/>
                </a:solidFill>
              </a:rPr>
              <a:t>  is to be carried out in a PBR.  Plot the conversion and the partial pressures of toluene, hydrogen and benzene as a function of catalyst weight.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1219200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F</a:t>
            </a:r>
            <a:r>
              <a:rPr lang="en-US" sz="2000" baseline="-25000" dirty="0" smtClean="0">
                <a:solidFill>
                  <a:srgbClr val="7030A0"/>
                </a:solidFill>
              </a:rPr>
              <a:t>A0</a:t>
            </a:r>
            <a:r>
              <a:rPr lang="en-US" sz="2000" dirty="0" smtClean="0">
                <a:solidFill>
                  <a:srgbClr val="7030A0"/>
                </a:solidFill>
              </a:rPr>
              <a:t> = 50 mol toluene/min, P</a:t>
            </a:r>
            <a:r>
              <a:rPr lang="en-US" sz="2000" baseline="-25000" dirty="0" smtClean="0">
                <a:solidFill>
                  <a:srgbClr val="7030A0"/>
                </a:solidFill>
              </a:rPr>
              <a:t>0</a:t>
            </a:r>
            <a:r>
              <a:rPr lang="en-US" sz="2000" dirty="0" smtClean="0">
                <a:solidFill>
                  <a:srgbClr val="7030A0"/>
                </a:solidFill>
              </a:rPr>
              <a:t> = 40 </a:t>
            </a:r>
            <a:r>
              <a:rPr lang="en-US" sz="2000" dirty="0" err="1" smtClean="0">
                <a:solidFill>
                  <a:srgbClr val="7030A0"/>
                </a:solidFill>
              </a:rPr>
              <a:t>atm</a:t>
            </a:r>
            <a:r>
              <a:rPr lang="en-US" sz="2000" dirty="0" smtClean="0">
                <a:solidFill>
                  <a:srgbClr val="7030A0"/>
                </a:solidFill>
              </a:rPr>
              <a:t>, T= 913K, </a:t>
            </a:r>
            <a:r>
              <a:rPr lang="en-US" sz="2000" dirty="0" smtClean="0">
                <a:solidFill>
                  <a:srgbClr val="7030A0"/>
                </a:solidFill>
                <a:latin typeface="Symbol" pitchFamily="18" charset="2"/>
              </a:rPr>
              <a:t>a</a:t>
            </a:r>
            <a:r>
              <a:rPr lang="en-US" sz="2000" dirty="0" smtClean="0">
                <a:solidFill>
                  <a:srgbClr val="7030A0"/>
                </a:solidFill>
              </a:rPr>
              <a:t>= 9.8 x 10</a:t>
            </a:r>
            <a:r>
              <a:rPr lang="en-US" sz="2000" baseline="30000" dirty="0" smtClean="0">
                <a:solidFill>
                  <a:srgbClr val="7030A0"/>
                </a:solidFill>
              </a:rPr>
              <a:t>-5</a:t>
            </a:r>
            <a:r>
              <a:rPr lang="en-US" sz="2000" dirty="0" smtClean="0">
                <a:solidFill>
                  <a:srgbClr val="7030A0"/>
                </a:solidFill>
              </a:rPr>
              <a:t> kg</a:t>
            </a:r>
            <a:r>
              <a:rPr lang="en-US" sz="2000" baseline="30000" dirty="0" smtClean="0">
                <a:solidFill>
                  <a:srgbClr val="7030A0"/>
                </a:solidFill>
              </a:rPr>
              <a:t>-1</a:t>
            </a:r>
            <a:r>
              <a:rPr lang="en-US" sz="2000" dirty="0" smtClean="0">
                <a:solidFill>
                  <a:srgbClr val="7030A0"/>
                </a:solidFill>
              </a:rPr>
              <a:t>, Feed is 30% toluene (species </a:t>
            </a:r>
            <a:r>
              <a:rPr lang="en-US" sz="2000" dirty="0" err="1" smtClean="0">
                <a:solidFill>
                  <a:srgbClr val="7030A0"/>
                </a:solidFill>
              </a:rPr>
              <a:t>tol</a:t>
            </a:r>
            <a:r>
              <a:rPr lang="en-US" sz="2000" dirty="0" smtClean="0">
                <a:solidFill>
                  <a:srgbClr val="7030A0"/>
                </a:solidFill>
              </a:rPr>
              <a:t>), 45% hydrogen (species H) and 25% </a:t>
            </a:r>
            <a:r>
              <a:rPr lang="en-US" sz="2000" dirty="0" err="1" smtClean="0">
                <a:solidFill>
                  <a:srgbClr val="7030A0"/>
                </a:solidFill>
              </a:rPr>
              <a:t>inerts</a:t>
            </a:r>
            <a:r>
              <a:rPr lang="en-US" sz="2000" dirty="0" smtClean="0">
                <a:solidFill>
                  <a:srgbClr val="7030A0"/>
                </a:solidFill>
              </a:rPr>
              <a:t> (I)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6659" y="2191562"/>
            <a:ext cx="1324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Rate law: </a:t>
            </a:r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4349476"/>
              </p:ext>
            </p:extLst>
          </p:nvPr>
        </p:nvGraphicFramePr>
        <p:xfrm>
          <a:off x="1784350" y="2085200"/>
          <a:ext cx="2628900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4" name="Equation" r:id="rId3" imgW="2628720" imgH="698400" progId="Equation.DSMT4">
                  <p:embed/>
                </p:oleObj>
              </mc:Choice>
              <mc:Fallback>
                <p:oleObj name="Equation" r:id="rId3" imgW="262872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4350" y="2085200"/>
                        <a:ext cx="2628900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66659" y="2067876"/>
            <a:ext cx="3841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k= 0.00087 mol/atm</a:t>
            </a:r>
            <a:r>
              <a:rPr lang="en-US" sz="2000" baseline="30000" dirty="0" smtClean="0"/>
              <a:t>2</a:t>
            </a:r>
            <a:r>
              <a:rPr lang="en-US" sz="2000" dirty="0" smtClean="0">
                <a:latin typeface="Arial"/>
                <a:cs typeface="Arial"/>
              </a:rPr>
              <a:t>·kg </a:t>
            </a:r>
            <a:r>
              <a:rPr lang="en-US" sz="2000" dirty="0" err="1" smtClean="0">
                <a:latin typeface="Arial"/>
                <a:cs typeface="Arial"/>
              </a:rPr>
              <a:t>cat·min</a:t>
            </a:r>
            <a:endParaRPr lang="en-US" sz="2000" dirty="0" smtClean="0">
              <a:latin typeface="Arial"/>
              <a:cs typeface="Arial"/>
            </a:endParaRPr>
          </a:p>
          <a:p>
            <a:r>
              <a:rPr lang="en-US" sz="2000" dirty="0" smtClean="0">
                <a:latin typeface="Arial"/>
                <a:cs typeface="Arial"/>
              </a:rPr>
              <a:t>K</a:t>
            </a:r>
            <a:r>
              <a:rPr lang="en-US" sz="2000" baseline="-25000" dirty="0" smtClean="0">
                <a:latin typeface="Arial"/>
                <a:cs typeface="Arial"/>
              </a:rPr>
              <a:t>B</a:t>
            </a:r>
            <a:r>
              <a:rPr lang="en-US" sz="2000" dirty="0" smtClean="0">
                <a:latin typeface="Arial"/>
                <a:cs typeface="Arial"/>
              </a:rPr>
              <a:t> = 1.39 atm</a:t>
            </a:r>
            <a:r>
              <a:rPr lang="en-US" sz="2000" baseline="30000" dirty="0" smtClean="0">
                <a:latin typeface="Arial"/>
                <a:cs typeface="Arial"/>
              </a:rPr>
              <a:t>-1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K</a:t>
            </a:r>
            <a:r>
              <a:rPr lang="en-US" sz="2000" baseline="-25000" dirty="0" err="1" smtClean="0">
                <a:latin typeface="Arial"/>
                <a:cs typeface="Arial"/>
              </a:rPr>
              <a:t>tol</a:t>
            </a:r>
            <a:r>
              <a:rPr lang="en-US" sz="2000" dirty="0" smtClean="0">
                <a:latin typeface="Arial"/>
                <a:cs typeface="Arial"/>
              </a:rPr>
              <a:t>= 1.038 atm</a:t>
            </a:r>
            <a:r>
              <a:rPr lang="en-US" sz="2000" baseline="30000" dirty="0" smtClean="0">
                <a:latin typeface="Arial"/>
                <a:cs typeface="Arial"/>
              </a:rPr>
              <a:t>-1</a:t>
            </a:r>
            <a:endParaRPr lang="en-US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04800" y="3007537"/>
            <a:ext cx="18517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Mole balance:</a:t>
            </a:r>
          </a:p>
        </p:txBody>
      </p:sp>
      <p:graphicFrame>
        <p:nvGraphicFramePr>
          <p:cNvPr id="501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9387023"/>
              </p:ext>
            </p:extLst>
          </p:nvPr>
        </p:nvGraphicFramePr>
        <p:xfrm>
          <a:off x="1955800" y="2788462"/>
          <a:ext cx="1374775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5" name="Equation" r:id="rId5" imgW="1371600" imgH="774360" progId="Equation.DSMT4">
                  <p:embed/>
                </p:oleObj>
              </mc:Choice>
              <mc:Fallback>
                <p:oleObj name="Equation" r:id="rId5" imgW="1371600" imgH="774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5800" y="2788462"/>
                        <a:ext cx="1374775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429000" y="2980550"/>
            <a:ext cx="1324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Rate law: </a:t>
            </a: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25615"/>
              </p:ext>
            </p:extLst>
          </p:nvPr>
        </p:nvGraphicFramePr>
        <p:xfrm>
          <a:off x="4556125" y="2874187"/>
          <a:ext cx="262890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6" name="Equation" r:id="rId7" imgW="2628720" imgH="698400" progId="Equation.DSMT4">
                  <p:embed/>
                </p:oleObj>
              </mc:Choice>
              <mc:Fallback>
                <p:oleObj name="Equation" r:id="rId7" imgW="262872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25" y="2874187"/>
                        <a:ext cx="2628900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04800" y="3804463"/>
            <a:ext cx="18085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Stoichiometry:</a:t>
            </a:r>
          </a:p>
        </p:txBody>
      </p:sp>
      <p:graphicFrame>
        <p:nvGraphicFramePr>
          <p:cNvPr id="5019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0962621"/>
              </p:ext>
            </p:extLst>
          </p:nvPr>
        </p:nvGraphicFramePr>
        <p:xfrm>
          <a:off x="2273300" y="3626662"/>
          <a:ext cx="4419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7" name="Equation" r:id="rId9" imgW="4419360" imgH="761760" progId="Equation.DSMT4">
                  <p:embed/>
                </p:oleObj>
              </mc:Choice>
              <mc:Fallback>
                <p:oleObj name="Equation" r:id="rId9" imgW="441936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3300" y="3626662"/>
                        <a:ext cx="44196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3440951"/>
              </p:ext>
            </p:extLst>
          </p:nvPr>
        </p:nvGraphicFramePr>
        <p:xfrm>
          <a:off x="7524750" y="3398062"/>
          <a:ext cx="5969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8" name="Equation" r:id="rId11" imgW="596880" imgH="253800" progId="Equation.DSMT4">
                  <p:embed/>
                </p:oleObj>
              </mc:Choice>
              <mc:Fallback>
                <p:oleObj name="Equation" r:id="rId11" imgW="5968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750" y="3398062"/>
                        <a:ext cx="5969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0200840"/>
              </p:ext>
            </p:extLst>
          </p:nvPr>
        </p:nvGraphicFramePr>
        <p:xfrm>
          <a:off x="7226300" y="3639362"/>
          <a:ext cx="11938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9" name="Equation" r:id="rId13" imgW="1193760" imgH="355320" progId="Equation.DSMT4">
                  <p:embed/>
                </p:oleObj>
              </mc:Choice>
              <mc:Fallback>
                <p:oleObj name="Equation" r:id="rId13" imgW="119376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6300" y="3639362"/>
                        <a:ext cx="11938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94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0428991"/>
              </p:ext>
            </p:extLst>
          </p:nvPr>
        </p:nvGraphicFramePr>
        <p:xfrm>
          <a:off x="7531100" y="4033062"/>
          <a:ext cx="5842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50" name="Equation" r:id="rId15" imgW="583920" imgH="253800" progId="Equation.DSMT4">
                  <p:embed/>
                </p:oleObj>
              </mc:Choice>
              <mc:Fallback>
                <p:oleObj name="Equation" r:id="rId15" imgW="5839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1100" y="4033062"/>
                        <a:ext cx="5842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931768"/>
              </p:ext>
            </p:extLst>
          </p:nvPr>
        </p:nvGraphicFramePr>
        <p:xfrm>
          <a:off x="457200" y="4318812"/>
          <a:ext cx="16002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51" name="Equation" r:id="rId17" imgW="1600200" imgH="355320" progId="Equation.DSMT4">
                  <p:embed/>
                </p:oleObj>
              </mc:Choice>
              <mc:Fallback>
                <p:oleObj name="Equation" r:id="rId17" imgW="160020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318812"/>
                        <a:ext cx="16002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18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1556052"/>
              </p:ext>
            </p:extLst>
          </p:nvPr>
        </p:nvGraphicFramePr>
        <p:xfrm>
          <a:off x="2260600" y="4312462"/>
          <a:ext cx="33782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52" name="Equation" r:id="rId19" imgW="3377880" imgH="368280" progId="Equation.DSMT4">
                  <p:embed/>
                </p:oleObj>
              </mc:Choice>
              <mc:Fallback>
                <p:oleObj name="Equation" r:id="rId19" imgW="33778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0600" y="4312462"/>
                        <a:ext cx="33782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304800" y="4769662"/>
            <a:ext cx="44710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Use the Ergun equation to evaluate y: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28600" y="5252262"/>
            <a:ext cx="3005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Isothermal </a:t>
            </a:r>
            <a:r>
              <a:rPr lang="en-US" sz="2000" dirty="0" err="1" smtClean="0"/>
              <a:t>rxn</a:t>
            </a:r>
            <a:r>
              <a:rPr lang="en-US" sz="2000" dirty="0" smtClean="0"/>
              <a:t> &amp; </a:t>
            </a:r>
            <a:r>
              <a:rPr lang="en-US" sz="2000" dirty="0" smtClean="0">
                <a:latin typeface="Symbol" pitchFamily="18" charset="2"/>
              </a:rPr>
              <a:t>e</a:t>
            </a:r>
            <a:r>
              <a:rPr lang="en-US" sz="2000" dirty="0" smtClean="0"/>
              <a:t>=0, so:</a:t>
            </a:r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0986787"/>
              </p:ext>
            </p:extLst>
          </p:nvPr>
        </p:nvGraphicFramePr>
        <p:xfrm>
          <a:off x="3136900" y="5226862"/>
          <a:ext cx="1663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53" name="Equation" r:id="rId21" imgW="1663560" imgH="444240" progId="Equation.DSMT4">
                  <p:embed/>
                </p:oleObj>
              </mc:Choice>
              <mc:Fallback>
                <p:oleObj name="Equation" r:id="rId21" imgW="166356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6900" y="5226862"/>
                        <a:ext cx="16637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2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8715698"/>
              </p:ext>
            </p:extLst>
          </p:nvPr>
        </p:nvGraphicFramePr>
        <p:xfrm>
          <a:off x="4800600" y="5201462"/>
          <a:ext cx="3733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54" name="Equation" r:id="rId23" imgW="3733560" imgH="457200" progId="Equation.DSMT4">
                  <p:embed/>
                </p:oleObj>
              </mc:Choice>
              <mc:Fallback>
                <p:oleObj name="Equation" r:id="rId23" imgW="373356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201462"/>
                        <a:ext cx="3733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304800" y="5684062"/>
            <a:ext cx="37257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Need an equation for  P</a:t>
            </a:r>
            <a:r>
              <a:rPr lang="en-US" sz="2000" baseline="-25000" dirty="0" smtClean="0">
                <a:solidFill>
                  <a:srgbClr val="0000FF"/>
                </a:solidFill>
              </a:rPr>
              <a:t>B</a:t>
            </a:r>
            <a:r>
              <a:rPr lang="en-US" sz="2000" dirty="0" smtClean="0">
                <a:solidFill>
                  <a:srgbClr val="0000FF"/>
                </a:solidFill>
              </a:rPr>
              <a:t> &amp; P</a:t>
            </a:r>
            <a:r>
              <a:rPr lang="en-US" sz="2000" baseline="-25000" dirty="0" smtClean="0">
                <a:solidFill>
                  <a:srgbClr val="0000FF"/>
                </a:solidFill>
              </a:rPr>
              <a:t>H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6858000" y="3232962"/>
            <a:ext cx="304800" cy="304800"/>
          </a:xfrm>
          <a:prstGeom prst="roundRect">
            <a:avLst/>
          </a:prstGeom>
          <a:noFill/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1221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7319092"/>
              </p:ext>
            </p:extLst>
          </p:nvPr>
        </p:nvGraphicFramePr>
        <p:xfrm>
          <a:off x="508000" y="6146800"/>
          <a:ext cx="19304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55" name="Equation" r:id="rId25" imgW="1930320" imgH="368280" progId="Equation.DSMT4">
                  <p:embed/>
                </p:oleObj>
              </mc:Choice>
              <mc:Fallback>
                <p:oleObj name="Equation" r:id="rId25" imgW="193032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6146800"/>
                        <a:ext cx="19304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ounded Rectangle 37"/>
          <p:cNvSpPr/>
          <p:nvPr/>
        </p:nvSpPr>
        <p:spPr>
          <a:xfrm>
            <a:off x="5930900" y="2864662"/>
            <a:ext cx="304800" cy="304800"/>
          </a:xfrm>
          <a:prstGeom prst="roundRect">
            <a:avLst/>
          </a:prstGeom>
          <a:noFill/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122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5593790"/>
              </p:ext>
            </p:extLst>
          </p:nvPr>
        </p:nvGraphicFramePr>
        <p:xfrm>
          <a:off x="2870200" y="6089650"/>
          <a:ext cx="27813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56" name="Equation" r:id="rId27" imgW="2781000" imgH="482400" progId="Equation.DSMT4">
                  <p:embed/>
                </p:oleObj>
              </mc:Choice>
              <mc:Fallback>
                <p:oleObj name="Equation" r:id="rId27" imgW="27810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0200" y="6089650"/>
                        <a:ext cx="27813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23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0314144"/>
              </p:ext>
            </p:extLst>
          </p:nvPr>
        </p:nvGraphicFramePr>
        <p:xfrm>
          <a:off x="6146800" y="5956300"/>
          <a:ext cx="26035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57" name="Equation" r:id="rId29" imgW="2603160" imgH="749160" progId="Equation.DSMT4">
                  <p:embed/>
                </p:oleObj>
              </mc:Choice>
              <mc:Fallback>
                <p:oleObj name="Equation" r:id="rId29" imgW="2603160" imgH="749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6800" y="5956300"/>
                        <a:ext cx="260350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0158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1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51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5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51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51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6" grpId="0"/>
      <p:bldP spid="37" grpId="0" animBg="1"/>
      <p:bldP spid="3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1" y="152400"/>
            <a:ext cx="8839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The gas phase </a:t>
            </a:r>
            <a:r>
              <a:rPr lang="en-US" sz="2000" dirty="0" err="1" smtClean="0">
                <a:solidFill>
                  <a:srgbClr val="7030A0"/>
                </a:solidFill>
              </a:rPr>
              <a:t>hydromethylation</a:t>
            </a:r>
            <a:r>
              <a:rPr lang="en-US" sz="2000" dirty="0" smtClean="0">
                <a:solidFill>
                  <a:srgbClr val="7030A0"/>
                </a:solidFill>
              </a:rPr>
              <a:t> of toluene: C</a:t>
            </a:r>
            <a:r>
              <a:rPr lang="en-US" sz="2000" baseline="-25000" dirty="0" smtClean="0">
                <a:solidFill>
                  <a:srgbClr val="7030A0"/>
                </a:solidFill>
              </a:rPr>
              <a:t>6</a:t>
            </a:r>
            <a:r>
              <a:rPr lang="en-US" sz="2000" dirty="0" smtClean="0">
                <a:solidFill>
                  <a:srgbClr val="7030A0"/>
                </a:solidFill>
              </a:rPr>
              <a:t>H</a:t>
            </a:r>
            <a:r>
              <a:rPr lang="en-US" sz="2000" baseline="-25000" dirty="0" smtClean="0">
                <a:solidFill>
                  <a:srgbClr val="7030A0"/>
                </a:solidFill>
              </a:rPr>
              <a:t>5</a:t>
            </a:r>
            <a:r>
              <a:rPr lang="en-US" sz="2000" dirty="0" smtClean="0">
                <a:solidFill>
                  <a:srgbClr val="7030A0"/>
                </a:solidFill>
              </a:rPr>
              <a:t>CH</a:t>
            </a:r>
            <a:r>
              <a:rPr lang="en-US" sz="2000" baseline="-25000" dirty="0" smtClean="0">
                <a:solidFill>
                  <a:srgbClr val="7030A0"/>
                </a:solidFill>
              </a:rPr>
              <a:t>3</a:t>
            </a:r>
            <a:r>
              <a:rPr lang="en-US" sz="2000" dirty="0" smtClean="0">
                <a:solidFill>
                  <a:srgbClr val="7030A0"/>
                </a:solidFill>
              </a:rPr>
              <a:t> + H</a:t>
            </a:r>
            <a:r>
              <a:rPr lang="en-US" sz="2000" baseline="-25000" dirty="0" smtClean="0">
                <a:solidFill>
                  <a:srgbClr val="7030A0"/>
                </a:solidFill>
              </a:rPr>
              <a:t>2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 smtClean="0">
                <a:solidFill>
                  <a:srgbClr val="7030A0"/>
                </a:solidFill>
                <a:latin typeface="Arial"/>
                <a:cs typeface="Arial"/>
              </a:rPr>
              <a:t>→ C</a:t>
            </a:r>
            <a:r>
              <a:rPr lang="en-US" sz="2000" baseline="-25000" dirty="0" smtClean="0">
                <a:solidFill>
                  <a:srgbClr val="7030A0"/>
                </a:solidFill>
                <a:latin typeface="Arial"/>
                <a:cs typeface="Arial"/>
              </a:rPr>
              <a:t>6</a:t>
            </a:r>
            <a:r>
              <a:rPr lang="en-US" sz="2000" dirty="0" smtClean="0">
                <a:solidFill>
                  <a:srgbClr val="7030A0"/>
                </a:solidFill>
                <a:latin typeface="Arial"/>
                <a:cs typeface="Arial"/>
              </a:rPr>
              <a:t>H</a:t>
            </a:r>
            <a:r>
              <a:rPr lang="en-US" sz="2000" baseline="-25000" dirty="0" smtClean="0">
                <a:solidFill>
                  <a:srgbClr val="7030A0"/>
                </a:solidFill>
                <a:latin typeface="Arial"/>
                <a:cs typeface="Arial"/>
              </a:rPr>
              <a:t>6</a:t>
            </a:r>
            <a:r>
              <a:rPr lang="en-US" sz="2000" dirty="0" smtClean="0">
                <a:solidFill>
                  <a:srgbClr val="7030A0"/>
                </a:solidFill>
                <a:latin typeface="Arial"/>
                <a:cs typeface="Arial"/>
              </a:rPr>
              <a:t> + CH</a:t>
            </a:r>
            <a:r>
              <a:rPr lang="en-US" sz="2000" baseline="-25000" dirty="0" smtClean="0">
                <a:solidFill>
                  <a:srgbClr val="7030A0"/>
                </a:solidFill>
                <a:latin typeface="Arial"/>
                <a:cs typeface="Arial"/>
              </a:rPr>
              <a:t>4</a:t>
            </a:r>
            <a:r>
              <a:rPr lang="en-US" sz="2000" dirty="0" smtClean="0">
                <a:solidFill>
                  <a:srgbClr val="7030A0"/>
                </a:solidFill>
              </a:rPr>
              <a:t>  is to be carried out in a PBR.  Plot the conversion and the partial pressures of toluene, hydrogen and benzene as a function of catalyst weight.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1273314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F</a:t>
            </a:r>
            <a:r>
              <a:rPr lang="en-US" sz="2000" baseline="-25000" dirty="0" smtClean="0">
                <a:solidFill>
                  <a:srgbClr val="7030A0"/>
                </a:solidFill>
              </a:rPr>
              <a:t>A0</a:t>
            </a:r>
            <a:r>
              <a:rPr lang="en-US" sz="2000" dirty="0" smtClean="0">
                <a:solidFill>
                  <a:srgbClr val="7030A0"/>
                </a:solidFill>
              </a:rPr>
              <a:t> = 50 mol toluene/min, P</a:t>
            </a:r>
            <a:r>
              <a:rPr lang="en-US" sz="2000" baseline="-25000" dirty="0" smtClean="0">
                <a:solidFill>
                  <a:srgbClr val="7030A0"/>
                </a:solidFill>
              </a:rPr>
              <a:t>0</a:t>
            </a:r>
            <a:r>
              <a:rPr lang="en-US" sz="2000" dirty="0" smtClean="0">
                <a:solidFill>
                  <a:srgbClr val="7030A0"/>
                </a:solidFill>
              </a:rPr>
              <a:t> = 40 </a:t>
            </a:r>
            <a:r>
              <a:rPr lang="en-US" sz="2000" dirty="0" err="1" smtClean="0">
                <a:solidFill>
                  <a:srgbClr val="7030A0"/>
                </a:solidFill>
              </a:rPr>
              <a:t>atm</a:t>
            </a:r>
            <a:r>
              <a:rPr lang="en-US" sz="2000" dirty="0" smtClean="0">
                <a:solidFill>
                  <a:srgbClr val="7030A0"/>
                </a:solidFill>
              </a:rPr>
              <a:t>, T= 913K, </a:t>
            </a:r>
            <a:r>
              <a:rPr lang="en-US" sz="2000" dirty="0" smtClean="0">
                <a:solidFill>
                  <a:srgbClr val="7030A0"/>
                </a:solidFill>
                <a:latin typeface="Symbol" pitchFamily="18" charset="2"/>
              </a:rPr>
              <a:t>a</a:t>
            </a:r>
            <a:r>
              <a:rPr lang="en-US" sz="2000" dirty="0" smtClean="0">
                <a:solidFill>
                  <a:srgbClr val="7030A0"/>
                </a:solidFill>
              </a:rPr>
              <a:t>= 9.8 x 10</a:t>
            </a:r>
            <a:r>
              <a:rPr lang="en-US" sz="2000" baseline="30000" dirty="0" smtClean="0">
                <a:solidFill>
                  <a:srgbClr val="7030A0"/>
                </a:solidFill>
              </a:rPr>
              <a:t>-5</a:t>
            </a:r>
            <a:r>
              <a:rPr lang="en-US" sz="2000" dirty="0" smtClean="0">
                <a:solidFill>
                  <a:srgbClr val="7030A0"/>
                </a:solidFill>
              </a:rPr>
              <a:t> kg</a:t>
            </a:r>
            <a:r>
              <a:rPr lang="en-US" sz="2000" baseline="30000" dirty="0" smtClean="0">
                <a:solidFill>
                  <a:srgbClr val="7030A0"/>
                </a:solidFill>
              </a:rPr>
              <a:t>-1</a:t>
            </a:r>
            <a:r>
              <a:rPr lang="en-US" sz="2000" dirty="0" smtClean="0">
                <a:solidFill>
                  <a:srgbClr val="7030A0"/>
                </a:solidFill>
              </a:rPr>
              <a:t>, Feed is 30% toluene (species </a:t>
            </a:r>
            <a:r>
              <a:rPr lang="en-US" sz="2000" dirty="0" err="1" smtClean="0">
                <a:solidFill>
                  <a:srgbClr val="7030A0"/>
                </a:solidFill>
              </a:rPr>
              <a:t>tol</a:t>
            </a:r>
            <a:r>
              <a:rPr lang="en-US" sz="2000" dirty="0" smtClean="0">
                <a:solidFill>
                  <a:srgbClr val="7030A0"/>
                </a:solidFill>
              </a:rPr>
              <a:t>), 45% hydrogen (species H) and 25% </a:t>
            </a:r>
            <a:r>
              <a:rPr lang="en-US" sz="2000" dirty="0" err="1" smtClean="0">
                <a:solidFill>
                  <a:srgbClr val="7030A0"/>
                </a:solidFill>
              </a:rPr>
              <a:t>inerts</a:t>
            </a:r>
            <a:r>
              <a:rPr lang="en-US" sz="2000" dirty="0" smtClean="0">
                <a:solidFill>
                  <a:srgbClr val="7030A0"/>
                </a:solidFill>
              </a:rPr>
              <a:t> (I)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6659" y="2367280"/>
            <a:ext cx="1324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Rate law: </a:t>
            </a:r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1686382"/>
              </p:ext>
            </p:extLst>
          </p:nvPr>
        </p:nvGraphicFramePr>
        <p:xfrm>
          <a:off x="1784350" y="2260918"/>
          <a:ext cx="2628900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01" name="Equation" r:id="rId3" imgW="2628720" imgH="698400" progId="Equation.DSMT4">
                  <p:embed/>
                </p:oleObj>
              </mc:Choice>
              <mc:Fallback>
                <p:oleObj name="Equation" r:id="rId3" imgW="262872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4350" y="2260918"/>
                        <a:ext cx="2628900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66659" y="2167890"/>
            <a:ext cx="3841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k= 0.00087 mol/atm</a:t>
            </a:r>
            <a:r>
              <a:rPr lang="en-US" sz="2000" baseline="30000" dirty="0" smtClean="0"/>
              <a:t>2</a:t>
            </a:r>
            <a:r>
              <a:rPr lang="en-US" sz="2000" dirty="0" smtClean="0">
                <a:latin typeface="Arial"/>
                <a:cs typeface="Arial"/>
              </a:rPr>
              <a:t>·kg </a:t>
            </a:r>
            <a:r>
              <a:rPr lang="en-US" sz="2000" dirty="0" err="1" smtClean="0">
                <a:latin typeface="Arial"/>
                <a:cs typeface="Arial"/>
              </a:rPr>
              <a:t>cat·min</a:t>
            </a:r>
            <a:endParaRPr lang="en-US" sz="2000" dirty="0" smtClean="0">
              <a:latin typeface="Arial"/>
              <a:cs typeface="Arial"/>
            </a:endParaRPr>
          </a:p>
          <a:p>
            <a:r>
              <a:rPr lang="en-US" sz="2000" dirty="0" smtClean="0">
                <a:latin typeface="Arial"/>
                <a:cs typeface="Arial"/>
              </a:rPr>
              <a:t>K</a:t>
            </a:r>
            <a:r>
              <a:rPr lang="en-US" sz="2000" baseline="-25000" dirty="0" smtClean="0">
                <a:latin typeface="Arial"/>
                <a:cs typeface="Arial"/>
              </a:rPr>
              <a:t>B</a:t>
            </a:r>
            <a:r>
              <a:rPr lang="en-US" sz="2000" dirty="0" smtClean="0">
                <a:latin typeface="Arial"/>
                <a:cs typeface="Arial"/>
              </a:rPr>
              <a:t> = 1.39 atm</a:t>
            </a:r>
            <a:r>
              <a:rPr lang="en-US" sz="2000" baseline="30000" dirty="0" smtClean="0">
                <a:latin typeface="Arial"/>
                <a:cs typeface="Arial"/>
              </a:rPr>
              <a:t>-1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K</a:t>
            </a:r>
            <a:r>
              <a:rPr lang="en-US" sz="2000" baseline="-25000" dirty="0" err="1" smtClean="0">
                <a:latin typeface="Arial"/>
                <a:cs typeface="Arial"/>
              </a:rPr>
              <a:t>tol</a:t>
            </a:r>
            <a:r>
              <a:rPr lang="en-US" sz="2000" dirty="0" smtClean="0">
                <a:latin typeface="Arial"/>
                <a:cs typeface="Arial"/>
              </a:rPr>
              <a:t>= 1.038 atm</a:t>
            </a:r>
            <a:r>
              <a:rPr lang="en-US" sz="2000" baseline="30000" dirty="0" smtClean="0">
                <a:latin typeface="Arial"/>
                <a:cs typeface="Arial"/>
              </a:rPr>
              <a:t>-1</a:t>
            </a:r>
            <a:endParaRPr lang="en-US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17500" y="3183255"/>
            <a:ext cx="18517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Mole balance:</a:t>
            </a:r>
          </a:p>
        </p:txBody>
      </p:sp>
      <p:graphicFrame>
        <p:nvGraphicFramePr>
          <p:cNvPr id="501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7258962"/>
              </p:ext>
            </p:extLst>
          </p:nvPr>
        </p:nvGraphicFramePr>
        <p:xfrm>
          <a:off x="1955800" y="2964180"/>
          <a:ext cx="1374775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02" name="Equation" r:id="rId5" imgW="1371600" imgH="774360" progId="Equation.DSMT4">
                  <p:embed/>
                </p:oleObj>
              </mc:Choice>
              <mc:Fallback>
                <p:oleObj name="Equation" r:id="rId5" imgW="1371600" imgH="774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5800" y="2964180"/>
                        <a:ext cx="1374775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429000" y="3156268"/>
            <a:ext cx="1324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Rate law: </a:t>
            </a: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3133069"/>
              </p:ext>
            </p:extLst>
          </p:nvPr>
        </p:nvGraphicFramePr>
        <p:xfrm>
          <a:off x="4556125" y="3049905"/>
          <a:ext cx="262890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03" name="Equation" r:id="rId7" imgW="2628720" imgH="698400" progId="Equation.DSMT4">
                  <p:embed/>
                </p:oleObj>
              </mc:Choice>
              <mc:Fallback>
                <p:oleObj name="Equation" r:id="rId7" imgW="262872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25" y="3049905"/>
                        <a:ext cx="2628900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04800" y="3980181"/>
            <a:ext cx="18085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Stoichiometry:</a:t>
            </a: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1404269"/>
              </p:ext>
            </p:extLst>
          </p:nvPr>
        </p:nvGraphicFramePr>
        <p:xfrm>
          <a:off x="7867650" y="2964180"/>
          <a:ext cx="5969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04" name="Equation" r:id="rId9" imgW="596880" imgH="253800" progId="Equation.DSMT4">
                  <p:embed/>
                </p:oleObj>
              </mc:Choice>
              <mc:Fallback>
                <p:oleObj name="Equation" r:id="rId9" imgW="5968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67650" y="2964180"/>
                        <a:ext cx="5969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2368898"/>
              </p:ext>
            </p:extLst>
          </p:nvPr>
        </p:nvGraphicFramePr>
        <p:xfrm>
          <a:off x="7569200" y="3205480"/>
          <a:ext cx="11938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05" name="Equation" r:id="rId11" imgW="1193760" imgH="355320" progId="Equation.DSMT4">
                  <p:embed/>
                </p:oleObj>
              </mc:Choice>
              <mc:Fallback>
                <p:oleObj name="Equation" r:id="rId11" imgW="119376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9200" y="3205480"/>
                        <a:ext cx="11938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94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0277521"/>
              </p:ext>
            </p:extLst>
          </p:nvPr>
        </p:nvGraphicFramePr>
        <p:xfrm>
          <a:off x="7874000" y="3599180"/>
          <a:ext cx="5842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06" name="Equation" r:id="rId13" imgW="583920" imgH="253800" progId="Equation.DSMT4">
                  <p:embed/>
                </p:oleObj>
              </mc:Choice>
              <mc:Fallback>
                <p:oleObj name="Equation" r:id="rId13" imgW="5839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4000" y="3599180"/>
                        <a:ext cx="5842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18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5114087"/>
              </p:ext>
            </p:extLst>
          </p:nvPr>
        </p:nvGraphicFramePr>
        <p:xfrm>
          <a:off x="6019800" y="4030980"/>
          <a:ext cx="15113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07" name="Equation" r:id="rId15" imgW="1511280" imgH="355320" progId="Equation.DSMT4">
                  <p:embed/>
                </p:oleObj>
              </mc:Choice>
              <mc:Fallback>
                <p:oleObj name="Equation" r:id="rId15" imgW="151128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030980"/>
                        <a:ext cx="15113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2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1265466"/>
              </p:ext>
            </p:extLst>
          </p:nvPr>
        </p:nvGraphicFramePr>
        <p:xfrm>
          <a:off x="2292350" y="3954780"/>
          <a:ext cx="3416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08" name="Equation" r:id="rId17" imgW="3416040" imgH="457200" progId="Equation.DSMT4">
                  <p:embed/>
                </p:oleObj>
              </mc:Choice>
              <mc:Fallback>
                <p:oleObj name="Equation" r:id="rId17" imgW="34160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2350" y="3954780"/>
                        <a:ext cx="34163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21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387143"/>
              </p:ext>
            </p:extLst>
          </p:nvPr>
        </p:nvGraphicFramePr>
        <p:xfrm>
          <a:off x="2298700" y="4564380"/>
          <a:ext cx="19304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09" name="Equation" r:id="rId19" imgW="1930320" imgH="368280" progId="Equation.DSMT4">
                  <p:embed/>
                </p:oleObj>
              </mc:Choice>
              <mc:Fallback>
                <p:oleObj name="Equation" r:id="rId19" imgW="193032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8700" y="4564380"/>
                        <a:ext cx="19304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2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3337657"/>
              </p:ext>
            </p:extLst>
          </p:nvPr>
        </p:nvGraphicFramePr>
        <p:xfrm>
          <a:off x="4578350" y="4519930"/>
          <a:ext cx="2641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10" name="Equation" r:id="rId21" imgW="2641320" imgH="393480" progId="Equation.DSMT4">
                  <p:embed/>
                </p:oleObj>
              </mc:Choice>
              <mc:Fallback>
                <p:oleObj name="Equation" r:id="rId21" imgW="2641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8350" y="4519930"/>
                        <a:ext cx="26416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0" y="5021580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Finally, calculate the kg cat where P</a:t>
            </a:r>
            <a:r>
              <a:rPr lang="en-US" sz="2000" baseline="-25000" dirty="0" smtClean="0">
                <a:solidFill>
                  <a:srgbClr val="0000FF"/>
                </a:solidFill>
              </a:rPr>
              <a:t>0</a:t>
            </a:r>
            <a:r>
              <a:rPr lang="en-US" sz="2000" dirty="0" smtClean="0">
                <a:solidFill>
                  <a:srgbClr val="0000FF"/>
                </a:solidFill>
              </a:rPr>
              <a:t> = 1atm:</a:t>
            </a:r>
          </a:p>
        </p:txBody>
      </p:sp>
      <p:graphicFrame>
        <p:nvGraphicFramePr>
          <p:cNvPr id="51225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415757"/>
              </p:ext>
            </p:extLst>
          </p:nvPr>
        </p:nvGraphicFramePr>
        <p:xfrm>
          <a:off x="2819400" y="5135880"/>
          <a:ext cx="18161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11" name="Equation" r:id="rId23" imgW="1815840" imgH="685800" progId="Equation.DSMT4">
                  <p:embed/>
                </p:oleObj>
              </mc:Choice>
              <mc:Fallback>
                <p:oleObj name="Equation" r:id="rId23" imgW="181584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135880"/>
                        <a:ext cx="18161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26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0877659"/>
              </p:ext>
            </p:extLst>
          </p:nvPr>
        </p:nvGraphicFramePr>
        <p:xfrm>
          <a:off x="4768850" y="5097780"/>
          <a:ext cx="41529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12" name="Equation" r:id="rId25" imgW="4152600" imgH="647640" progId="Equation.DSMT4">
                  <p:embed/>
                </p:oleObj>
              </mc:Choice>
              <mc:Fallback>
                <p:oleObj name="Equation" r:id="rId25" imgW="4152600" imgH="647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8850" y="5097780"/>
                        <a:ext cx="41529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4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0097321"/>
              </p:ext>
            </p:extLst>
          </p:nvPr>
        </p:nvGraphicFramePr>
        <p:xfrm>
          <a:off x="7366000" y="4424680"/>
          <a:ext cx="1663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13" name="Equation" r:id="rId27" imgW="1663560" imgH="444240" progId="Equation.DSMT4">
                  <p:embed/>
                </p:oleObj>
              </mc:Choice>
              <mc:Fallback>
                <p:oleObj name="Equation" r:id="rId27" imgW="166356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6000" y="4424680"/>
                        <a:ext cx="16637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43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5235403"/>
              </p:ext>
            </p:extLst>
          </p:nvPr>
        </p:nvGraphicFramePr>
        <p:xfrm>
          <a:off x="1219200" y="5786120"/>
          <a:ext cx="40386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14" name="Equation" r:id="rId29" imgW="4038480" imgH="507960" progId="Equation.DSMT4">
                  <p:embed/>
                </p:oleObj>
              </mc:Choice>
              <mc:Fallback>
                <p:oleObj name="Equation" r:id="rId29" imgW="403848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786120"/>
                        <a:ext cx="40386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45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0535054"/>
              </p:ext>
            </p:extLst>
          </p:nvPr>
        </p:nvGraphicFramePr>
        <p:xfrm>
          <a:off x="5422900" y="5881370"/>
          <a:ext cx="2425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15" name="Equation" r:id="rId31" imgW="2425680" imgH="330120" progId="Equation.DSMT4">
                  <p:embed/>
                </p:oleObj>
              </mc:Choice>
              <mc:Fallback>
                <p:oleObj name="Equation" r:id="rId31" imgW="24256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2900" y="5881370"/>
                        <a:ext cx="24257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1814675" y="6217920"/>
            <a:ext cx="5514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Plug equation in boxes into Polymath to solve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572000" y="3040380"/>
            <a:ext cx="2667000" cy="7620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495800" y="2167890"/>
            <a:ext cx="3810000" cy="7620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943100" y="2964180"/>
            <a:ext cx="1371600" cy="7620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2184400" y="3929380"/>
            <a:ext cx="3581400" cy="5334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981700" y="3929380"/>
            <a:ext cx="1600200" cy="4572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7315200" y="4411980"/>
            <a:ext cx="1737360" cy="4572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2133600" y="4488180"/>
            <a:ext cx="2133600" cy="4572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495800" y="4488180"/>
            <a:ext cx="2743200" cy="4572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5715000" y="1222514"/>
            <a:ext cx="1905000" cy="4572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228600" y="1222514"/>
            <a:ext cx="2819400" cy="4572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545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5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51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52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5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39" grpId="0"/>
      <p:bldP spid="40" grpId="0" animBg="1"/>
      <p:bldP spid="41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685800"/>
            <a:ext cx="67056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873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0604"/>
            <a:ext cx="9144000" cy="5156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1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6930"/>
            <a:ext cx="9144000" cy="4944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447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Unsteady State EB,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Liquid-Phase Reactions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3619" y="2571690"/>
            <a:ext cx="90011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 </a:t>
            </a:r>
            <a:r>
              <a:rPr lang="en-US" sz="2000" b="1" u="sng" dirty="0" smtClean="0"/>
              <a:t>liquid-phase reactions</a:t>
            </a:r>
            <a:r>
              <a:rPr lang="en-US" sz="2000" dirty="0" smtClean="0"/>
              <a:t>, often </a:t>
            </a:r>
            <a:r>
              <a:rPr lang="en-US" sz="2000" dirty="0" err="1" smtClean="0">
                <a:latin typeface="Symbol" pitchFamily="18" charset="2"/>
              </a:rPr>
              <a:t>D</a:t>
            </a:r>
            <a:r>
              <a:rPr lang="en-US" sz="2000" dirty="0" err="1" smtClean="0"/>
              <a:t>C</a:t>
            </a:r>
            <a:r>
              <a:rPr lang="en-US" sz="2000" baseline="-25000" dirty="0" err="1" smtClean="0"/>
              <a:t>p</a:t>
            </a:r>
            <a:r>
              <a:rPr lang="en-US" sz="2000" dirty="0" smtClean="0"/>
              <a:t> = </a:t>
            </a:r>
            <a:r>
              <a:rPr lang="en-US" sz="2000" dirty="0" err="1" smtClean="0">
                <a:latin typeface="Symbol" pitchFamily="18" charset="2"/>
              </a:rPr>
              <a:t>Sn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C</a:t>
            </a:r>
            <a:r>
              <a:rPr lang="en-US" sz="2000" baseline="-25000" dirty="0" err="1" smtClean="0"/>
              <a:t>pi</a:t>
            </a:r>
            <a:r>
              <a:rPr lang="en-US" sz="2000" dirty="0" smtClean="0"/>
              <a:t> is so small it can be neglected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2895600"/>
            <a:ext cx="42530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When </a:t>
            </a:r>
            <a:r>
              <a:rPr lang="en-US" sz="2000" dirty="0" err="1" smtClean="0">
                <a:latin typeface="Symbol" pitchFamily="18" charset="2"/>
              </a:rPr>
              <a:t>D</a:t>
            </a:r>
            <a:r>
              <a:rPr lang="en-US" sz="2000" dirty="0" err="1" smtClean="0"/>
              <a:t>C</a:t>
            </a:r>
            <a:r>
              <a:rPr lang="en-US" sz="2000" baseline="-25000" dirty="0" err="1" smtClean="0"/>
              <a:t>p</a:t>
            </a:r>
            <a:r>
              <a:rPr lang="en-US" sz="2000" dirty="0" smtClean="0"/>
              <a:t> can be neglected, then: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3867764"/>
            <a:ext cx="55370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If the feed is well-mixed, it is convenient to use: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0200" y="4859407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Plug these equations &amp; T</a:t>
            </a:r>
            <a:r>
              <a:rPr lang="en-US" sz="2000" baseline="-25000" dirty="0" smtClean="0">
                <a:solidFill>
                  <a:srgbClr val="0000FF"/>
                </a:solidFill>
              </a:rPr>
              <a:t>i0</a:t>
            </a:r>
            <a:r>
              <a:rPr lang="en-US" sz="2000" dirty="0" smtClean="0">
                <a:solidFill>
                  <a:srgbClr val="0000FF"/>
                </a:solidFill>
              </a:rPr>
              <a:t> = T</a:t>
            </a:r>
            <a:r>
              <a:rPr lang="en-US" sz="2000" baseline="-25000" dirty="0" smtClean="0">
                <a:solidFill>
                  <a:srgbClr val="0000FF"/>
                </a:solidFill>
              </a:rPr>
              <a:t>0</a:t>
            </a:r>
            <a:r>
              <a:rPr lang="en-US" sz="2000" dirty="0" smtClean="0">
                <a:solidFill>
                  <a:srgbClr val="0000FF"/>
                </a:solidFill>
              </a:rPr>
              <a:t> into the EB: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5877232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This equation for the EB is simultaneously solved with the mass balance (design </a:t>
            </a:r>
            <a:r>
              <a:rPr lang="en-US" sz="2000" dirty="0" err="1" smtClean="0">
                <a:solidFill>
                  <a:srgbClr val="7030A0"/>
                </a:solidFill>
              </a:rPr>
              <a:t>eq</a:t>
            </a:r>
            <a:r>
              <a:rPr lang="en-US" sz="2000" dirty="0" smtClean="0">
                <a:solidFill>
                  <a:srgbClr val="7030A0"/>
                </a:solidFill>
              </a:rPr>
              <a:t>) for unsteady state, </a:t>
            </a:r>
            <a:r>
              <a:rPr lang="en-US" sz="2000" dirty="0" err="1" smtClean="0">
                <a:solidFill>
                  <a:srgbClr val="7030A0"/>
                </a:solidFill>
              </a:rPr>
              <a:t>nonisothermal</a:t>
            </a:r>
            <a:r>
              <a:rPr lang="en-US" sz="2000" dirty="0" smtClean="0">
                <a:solidFill>
                  <a:srgbClr val="7030A0"/>
                </a:solidFill>
              </a:rPr>
              <a:t> reactor design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4288107"/>
              </p:ext>
            </p:extLst>
          </p:nvPr>
        </p:nvGraphicFramePr>
        <p:xfrm>
          <a:off x="1784350" y="1225550"/>
          <a:ext cx="55753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46" name="Equation" r:id="rId3" imgW="5574960" imgH="1371600" progId="Equation.DSMT4">
                  <p:embed/>
                </p:oleObj>
              </mc:Choice>
              <mc:Fallback>
                <p:oleObj name="Equation" r:id="rId3" imgW="5574960" imgH="1371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4350" y="1225550"/>
                        <a:ext cx="55753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3120588"/>
              </p:ext>
            </p:extLst>
          </p:nvPr>
        </p:nvGraphicFramePr>
        <p:xfrm>
          <a:off x="450850" y="3200400"/>
          <a:ext cx="8242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47" name="Equation" r:id="rId5" imgW="8242200" imgH="685800" progId="Equation.DSMT4">
                  <p:embed/>
                </p:oleObj>
              </mc:Choice>
              <mc:Fallback>
                <p:oleObj name="Equation" r:id="rId5" imgW="82422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3200400"/>
                        <a:ext cx="82423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5587550"/>
              </p:ext>
            </p:extLst>
          </p:nvPr>
        </p:nvGraphicFramePr>
        <p:xfrm>
          <a:off x="3422650" y="4270068"/>
          <a:ext cx="21590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48" name="Equation" r:id="rId7" imgW="2158920" imgH="368280" progId="Equation.DSMT4">
                  <p:embed/>
                </p:oleObj>
              </mc:Choice>
              <mc:Fallback>
                <p:oleObj name="Equation" r:id="rId7" imgW="215892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2650" y="4270068"/>
                        <a:ext cx="21590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7761733"/>
              </p:ext>
            </p:extLst>
          </p:nvPr>
        </p:nvGraphicFramePr>
        <p:xfrm>
          <a:off x="3327400" y="4787900"/>
          <a:ext cx="54864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49" name="Equation" r:id="rId9" imgW="5486400" imgH="850680" progId="Equation.DSMT4">
                  <p:embed/>
                </p:oleObj>
              </mc:Choice>
              <mc:Fallback>
                <p:oleObj name="Equation" r:id="rId9" imgW="5486400" imgH="850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7400" y="4787900"/>
                        <a:ext cx="5486400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191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</a:t>
            </a:r>
            <a:r>
              <a:rPr lang="en-US" dirty="0" err="1" smtClean="0">
                <a:solidFill>
                  <a:schemeClr val="tx1"/>
                </a:solidFill>
              </a:rPr>
              <a:t>Nonisothermal</a:t>
            </a:r>
            <a:r>
              <a:rPr lang="en-US" dirty="0" smtClean="0">
                <a:solidFill>
                  <a:schemeClr val="tx1"/>
                </a:solidFill>
              </a:rPr>
              <a:t> Batch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Reactor Design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803400" y="1206500"/>
          <a:ext cx="55372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03" name="Equation" r:id="rId3" imgW="5537160" imgH="1371600" progId="Equation.DSMT4">
                  <p:embed/>
                </p:oleObj>
              </mc:Choice>
              <mc:Fallback>
                <p:oleObj name="Equation" r:id="rId3" imgW="5537160" imgH="1371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3400" y="1206500"/>
                        <a:ext cx="5537200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10397" y="2838390"/>
            <a:ext cx="1509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No flow, so: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895600" y="1358900"/>
            <a:ext cx="1905000" cy="381000"/>
          </a:xfrm>
          <a:prstGeom prst="line">
            <a:avLst/>
          </a:prstGeom>
          <a:ln w="254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689296" y="161233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</a:t>
            </a: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0012227"/>
              </p:ext>
            </p:extLst>
          </p:nvPr>
        </p:nvGraphicFramePr>
        <p:xfrm>
          <a:off x="2971800" y="2654300"/>
          <a:ext cx="320040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04" name="Equation" r:id="rId5" imgW="3200400" imgH="1104840" progId="Equation.DSMT4">
                  <p:embed/>
                </p:oleObj>
              </mc:Choice>
              <mc:Fallback>
                <p:oleObj name="Equation" r:id="rId5" imgW="3200400" imgH="1104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654300"/>
                        <a:ext cx="3200400" cy="1104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7143676"/>
              </p:ext>
            </p:extLst>
          </p:nvPr>
        </p:nvGraphicFramePr>
        <p:xfrm>
          <a:off x="2667000" y="4559300"/>
          <a:ext cx="38100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05" name="Equation" r:id="rId7" imgW="3809880" imgH="1143000" progId="Equation.DSMT4">
                  <p:embed/>
                </p:oleObj>
              </mc:Choice>
              <mc:Fallback>
                <p:oleObj name="Equation" r:id="rId7" imgW="3809880" imgH="1143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559300"/>
                        <a:ext cx="38100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28600" y="3810000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0000FF"/>
                </a:solidFill>
              </a:rPr>
              <a:t>Put the energy balance in terms of conversion: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72928" y="5759390"/>
            <a:ext cx="5046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Solve with the batch reactor design equation using an ODE solver (Polymath):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361722"/>
              </p:ext>
            </p:extLst>
          </p:nvPr>
        </p:nvGraphicFramePr>
        <p:xfrm>
          <a:off x="5981700" y="5867400"/>
          <a:ext cx="18669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06" name="Equation" r:id="rId9" imgW="1866600" imgH="622080" progId="Equation.DSMT4">
                  <p:embed/>
                </p:oleObj>
              </mc:Choice>
              <mc:Fallback>
                <p:oleObj name="Equation" r:id="rId9" imgW="186660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1700" y="5867400"/>
                        <a:ext cx="18669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6874501"/>
              </p:ext>
            </p:extLst>
          </p:nvPr>
        </p:nvGraphicFramePr>
        <p:xfrm>
          <a:off x="3067050" y="3810000"/>
          <a:ext cx="59055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07" name="Equation" r:id="rId11" imgW="5905440" imgH="698400" progId="Equation.DSMT4">
                  <p:embed/>
                </p:oleObj>
              </mc:Choice>
              <mc:Fallback>
                <p:oleObj name="Equation" r:id="rId11" imgW="590544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7050" y="3810000"/>
                        <a:ext cx="59055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72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Adiabatic </a:t>
            </a:r>
            <a:r>
              <a:rPr lang="en-US" dirty="0" err="1" smtClean="0">
                <a:solidFill>
                  <a:schemeClr val="tx1"/>
                </a:solidFill>
              </a:rPr>
              <a:t>Nonisothermal</a:t>
            </a:r>
            <a:r>
              <a:rPr lang="en-US" dirty="0" smtClean="0">
                <a:solidFill>
                  <a:schemeClr val="tx1"/>
                </a:solidFill>
              </a:rPr>
              <a:t> Batch Reactor Design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819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011723"/>
              </p:ext>
            </p:extLst>
          </p:nvPr>
        </p:nvGraphicFramePr>
        <p:xfrm>
          <a:off x="1752600" y="1277968"/>
          <a:ext cx="3784600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60" name="Equation" r:id="rId3" imgW="3784320" imgH="1130040" progId="Equation.DSMT4">
                  <p:embed/>
                </p:oleObj>
              </mc:Choice>
              <mc:Fallback>
                <p:oleObj name="Equation" r:id="rId3" imgW="3784320" imgH="1130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277968"/>
                        <a:ext cx="3784600" cy="1130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7720" y="1268533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For negligible stirring work: 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9613523"/>
              </p:ext>
            </p:extLst>
          </p:nvPr>
        </p:nvGraphicFramePr>
        <p:xfrm>
          <a:off x="6934200" y="1404266"/>
          <a:ext cx="15494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61" name="Equation" r:id="rId5" imgW="1549080" imgH="368280" progId="Equation.DSMT4">
                  <p:embed/>
                </p:oleObj>
              </mc:Choice>
              <mc:Fallback>
                <p:oleObj name="Equation" r:id="rId5" imgW="15490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1404266"/>
                        <a:ext cx="15494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638800" y="1376254"/>
            <a:ext cx="13965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Substitute: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Rearrange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2642602" y="1304926"/>
            <a:ext cx="152400" cy="35456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391468" y="104936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0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2132645" y="1324036"/>
            <a:ext cx="152400" cy="35456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881511" y="106847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0</a:t>
            </a:r>
          </a:p>
        </p:txBody>
      </p:sp>
      <p:graphicFrame>
        <p:nvGraphicFramePr>
          <p:cNvPr id="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6929319"/>
              </p:ext>
            </p:extLst>
          </p:nvPr>
        </p:nvGraphicFramePr>
        <p:xfrm>
          <a:off x="1504950" y="2438400"/>
          <a:ext cx="6083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62" name="Equation" r:id="rId7" imgW="6083280" imgH="838080" progId="Equation.DSMT4">
                  <p:embed/>
                </p:oleObj>
              </mc:Choice>
              <mc:Fallback>
                <p:oleObj name="Equation" r:id="rId7" imgW="608328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4950" y="2438400"/>
                        <a:ext cx="60833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2944851"/>
              </p:ext>
            </p:extLst>
          </p:nvPr>
        </p:nvGraphicFramePr>
        <p:xfrm>
          <a:off x="1958561" y="3382617"/>
          <a:ext cx="66421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63" name="Equation" r:id="rId9" imgW="6642000" imgH="914400" progId="Equation.DSMT4">
                  <p:embed/>
                </p:oleObj>
              </mc:Choice>
              <mc:Fallback>
                <p:oleObj name="Equation" r:id="rId9" imgW="664200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8561" y="3382617"/>
                        <a:ext cx="66421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583881" y="4727160"/>
            <a:ext cx="14612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Solve for T:</a:t>
            </a:r>
          </a:p>
        </p:txBody>
      </p:sp>
      <p:graphicFrame>
        <p:nvGraphicFramePr>
          <p:cNvPr id="2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805451"/>
              </p:ext>
            </p:extLst>
          </p:nvPr>
        </p:nvGraphicFramePr>
        <p:xfrm>
          <a:off x="2218784" y="4450905"/>
          <a:ext cx="6299200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64" name="Equation" r:id="rId11" imgW="6298920" imgH="1193760" progId="Equation.DSMT4">
                  <p:embed/>
                </p:oleObj>
              </mc:Choice>
              <mc:Fallback>
                <p:oleObj name="Equation" r:id="rId11" imgW="6298920" imgH="1193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8784" y="4450905"/>
                        <a:ext cx="6299200" cy="119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718928" y="5715000"/>
            <a:ext cx="4970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Solve with the batch reactor design equation using an ODE solver (Polymath)</a:t>
            </a: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1808460"/>
              </p:ext>
            </p:extLst>
          </p:nvPr>
        </p:nvGraphicFramePr>
        <p:xfrm>
          <a:off x="5765800" y="5715000"/>
          <a:ext cx="1778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65" name="Equation" r:id="rId13" imgW="1777680" imgH="761760" progId="Equation.DSMT4">
                  <p:embed/>
                </p:oleObj>
              </mc:Choice>
              <mc:Fallback>
                <p:oleObj name="Equation" r:id="rId13" imgW="177768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5800" y="5715000"/>
                        <a:ext cx="17780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31"/>
          <p:cNvSpPr/>
          <p:nvPr/>
        </p:nvSpPr>
        <p:spPr>
          <a:xfrm>
            <a:off x="117813" y="3438219"/>
            <a:ext cx="20810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Integrate &amp; solve for X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93627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5418"/>
            <a:ext cx="9144000" cy="1316182"/>
          </a:xfrm>
        </p:spPr>
        <p:txBody>
          <a:bodyPr>
            <a:noAutofit/>
          </a:bodyPr>
          <a:lstStyle/>
          <a:p>
            <a:r>
              <a:rPr lang="en-US" dirty="0" smtClean="0"/>
              <a:t>L17 Basic Catalysis &amp; Reaction Mechanisms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4301" y="1297505"/>
            <a:ext cx="89153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9063" indent="-119063">
              <a:buFont typeface="Arial" pitchFamily="34" charset="0"/>
              <a:buChar char="•"/>
            </a:pPr>
            <a:r>
              <a:rPr lang="en-US" sz="2000" dirty="0" smtClean="0"/>
              <a:t>Though we have discussed the use of catalyst in a PBR, we have not discussed the process of catalysis itself</a:t>
            </a:r>
          </a:p>
          <a:p>
            <a:pPr marL="119063" indent="-119063">
              <a:buFont typeface="Arial" pitchFamily="34" charset="0"/>
              <a:buChar char="•"/>
            </a:pPr>
            <a:r>
              <a:rPr lang="en-US" sz="2000" dirty="0" smtClean="0"/>
              <a:t>An understanding of catalysis, the mechanisms, and catalytic reactor design are the subject of the next few lectures</a:t>
            </a:r>
          </a:p>
          <a:p>
            <a:pPr marL="576263" lvl="1" indent="-119063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Catalyst properties</a:t>
            </a:r>
          </a:p>
          <a:p>
            <a:pPr marL="576263" lvl="1" indent="-119063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Steps involved in a catalytic reaction</a:t>
            </a:r>
          </a:p>
          <a:p>
            <a:pPr marL="576263" lvl="1" indent="-119063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Development of a rate law using steps in catalytic reaction</a:t>
            </a:r>
          </a:p>
          <a:p>
            <a:pPr marL="576263" lvl="1" indent="-119063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Different types of catalyst mechanisms</a:t>
            </a:r>
          </a:p>
          <a:p>
            <a:pPr marL="576263" lvl="1" indent="-119063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Design of catalytic reactors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544" y="4114800"/>
            <a:ext cx="3486912" cy="2461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10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941" y="3556478"/>
            <a:ext cx="3322320" cy="3023616"/>
          </a:xfrm>
          <a:prstGeom prst="rect">
            <a:avLst/>
          </a:prstGeom>
        </p:spPr>
      </p:pic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Catalysts </a:t>
            </a:r>
            <a:r>
              <a:rPr lang="en-US" dirty="0" smtClean="0"/>
              <a:t>&amp; </a:t>
            </a:r>
            <a:r>
              <a:rPr lang="en-US" dirty="0"/>
              <a:t>Catalysis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1752600"/>
          </a:xfrm>
        </p:spPr>
        <p:txBody>
          <a:bodyPr>
            <a:normAutofit/>
          </a:bodyPr>
          <a:lstStyle/>
          <a:p>
            <a:pPr marL="176213" indent="-176213">
              <a:spcBef>
                <a:spcPts val="350"/>
              </a:spcBef>
            </a:pPr>
            <a:r>
              <a:rPr lang="en-US" sz="2000" dirty="0" smtClean="0"/>
              <a:t>~1/3 of the GNP of materials produced in the US involve a catalytic process</a:t>
            </a:r>
          </a:p>
          <a:p>
            <a:pPr marL="176213" indent="-176213">
              <a:spcBef>
                <a:spcPts val="350"/>
              </a:spcBef>
            </a:pPr>
            <a:r>
              <a:rPr lang="en-US" sz="2000" dirty="0" smtClean="0"/>
              <a:t>A </a:t>
            </a:r>
            <a:r>
              <a:rPr lang="en-US" sz="2000" b="1" i="1" dirty="0">
                <a:solidFill>
                  <a:srgbClr val="7030A0"/>
                </a:solidFill>
              </a:rPr>
              <a:t>Catalyst</a:t>
            </a:r>
            <a:r>
              <a:rPr lang="en-US" sz="2000" dirty="0"/>
              <a:t> </a:t>
            </a:r>
            <a:r>
              <a:rPr lang="en-US" sz="2000" dirty="0" smtClean="0"/>
              <a:t>is a substance that speeds up the rate of reaction but is not changed by the reaction</a:t>
            </a:r>
            <a:endParaRPr lang="en-US" sz="2000" dirty="0"/>
          </a:p>
          <a:p>
            <a:pPr marL="176213" indent="-176213">
              <a:spcBef>
                <a:spcPts val="350"/>
              </a:spcBef>
            </a:pPr>
            <a:r>
              <a:rPr lang="en-US" sz="2000" dirty="0" smtClean="0"/>
              <a:t>A catalyst lowers the energy barrier by promoting a different molecular pathway (mechanism) for the reaction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616036" y="3886200"/>
            <a:ext cx="5266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Many catalyst are porous (high surface area)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52400" y="2590800"/>
            <a:ext cx="8839200" cy="1077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6213" marR="0" lvl="0" indent="-176213" algn="l" defTabSz="914400" rtl="0" eaLnBrk="1" fontAlgn="auto" latinLnBrk="0" hangingPunct="1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Homogeneous catalysis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catalyst is in solution with at least 1 reactant</a:t>
            </a:r>
          </a:p>
          <a:p>
            <a:pPr marL="176213" marR="0" lvl="0" indent="-176213" algn="l" defTabSz="914400" rtl="0" eaLnBrk="1" fontAlgn="auto" latinLnBrk="0" hangingPunct="1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Heterogeneous catalysis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more than 1 phase, usually solid and fluid or solid and gas is present.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Reaction occurs at solid/liquid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or gas interface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16214" y="4880194"/>
            <a:ext cx="7922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catalyst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720" y="4416552"/>
            <a:ext cx="5667270" cy="188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84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" y="758952"/>
            <a:ext cx="8956110" cy="56764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86000" y="1676400"/>
            <a:ext cx="2049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7030A0"/>
                </a:solidFill>
              </a:rPr>
              <a:t>1. Mass transfer of A to surface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05000" y="2743200"/>
            <a:ext cx="228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7030A0"/>
                </a:solidFill>
              </a:rPr>
              <a:t>2. Diffusion of A from pore mouth to internal catalytic surface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99334" y="3276600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3. Adsorption of A onto catalytic surface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0" y="56388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4. Reaction on surface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40877" y="44590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5. Desorption of product B from surface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86600" y="3115270"/>
            <a:ext cx="2057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6. Diffusion of B from pellet interior to pore mouth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019925" y="1275397"/>
            <a:ext cx="2103120" cy="1417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7. Diffusion of B from external surface to the bulk fluid (external diffusion)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Steps </a:t>
            </a:r>
            <a:r>
              <a:rPr lang="en-US" dirty="0"/>
              <a:t>in a </a:t>
            </a:r>
            <a:r>
              <a:rPr lang="en-US" dirty="0" smtClean="0"/>
              <a:t>Heterogeneous Catalytic Reaction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-27977" y="6258128"/>
            <a:ext cx="9199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Ch 10 assumes steps 1,2,6 &amp; 7 are fast, so only steps 3, 4, and 5 need to be considered</a:t>
            </a:r>
          </a:p>
        </p:txBody>
      </p:sp>
    </p:spTree>
    <p:extLst>
      <p:ext uri="{BB962C8B-B14F-4D97-AF65-F5344CB8AC3E}">
        <p14:creationId xmlns:p14="http://schemas.microsoft.com/office/powerpoint/2010/main" val="338947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 animBg="1"/>
      <p:bldP spid="10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Adsorption Step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585192" y="1425714"/>
            <a:ext cx="19736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A(g) + S </a:t>
            </a:r>
            <a:r>
              <a:rPr lang="en-US" sz="2000" dirty="0" smtClean="0">
                <a:latin typeface="Meiryo"/>
                <a:ea typeface="Meiryo"/>
              </a:rPr>
              <a:t>⇌ A</a:t>
            </a:r>
            <a:r>
              <a:rPr lang="en-US" sz="2000" dirty="0" smtClean="0">
                <a:latin typeface="Arial"/>
                <a:ea typeface="Meiryo"/>
                <a:cs typeface="Arial"/>
              </a:rPr>
              <a:t>·S</a:t>
            </a:r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946392" y="2114490"/>
            <a:ext cx="72512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S: open (vacant) surface site	A</a:t>
            </a:r>
            <a:r>
              <a:rPr lang="en-US" sz="2000" dirty="0" smtClean="0">
                <a:latin typeface="Arial"/>
                <a:cs typeface="Arial"/>
              </a:rPr>
              <a:t>·S: A bound to a surface site</a:t>
            </a:r>
            <a:endParaRPr lang="en-US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28810" y="914400"/>
            <a:ext cx="8086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adsorption of A (gas phase) on an active site S is represented by: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19800" y="1295400"/>
            <a:ext cx="10390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dirty="0" smtClean="0"/>
              <a:t>A</a:t>
            </a:r>
          </a:p>
          <a:p>
            <a:pPr algn="ctr">
              <a:lnSpc>
                <a:spcPct val="80000"/>
              </a:lnSpc>
            </a:pPr>
            <a:r>
              <a:rPr lang="en-US" sz="2000" dirty="0" smtClean="0"/>
              <a:t>I</a:t>
            </a:r>
          </a:p>
          <a:p>
            <a:pPr algn="ctr">
              <a:lnSpc>
                <a:spcPct val="80000"/>
              </a:lnSpc>
            </a:pPr>
            <a:r>
              <a:rPr lang="en-US" sz="2000" dirty="0" smtClean="0"/>
              <a:t>-S-S-S-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48439" y="2485416"/>
            <a:ext cx="70471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Rate of adsorption = rate of attachment – rate of detachment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0398381"/>
              </p:ext>
            </p:extLst>
          </p:nvPr>
        </p:nvGraphicFramePr>
        <p:xfrm>
          <a:off x="3040063" y="2851435"/>
          <a:ext cx="27559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56" name="Equation" r:id="rId3" imgW="2755800" imgH="330120" progId="Equation.DSMT4">
                  <p:embed/>
                </p:oleObj>
              </mc:Choice>
              <mc:Fallback>
                <p:oleObj name="Equation" r:id="rId3" imgW="27558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0063" y="2851435"/>
                        <a:ext cx="27559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1676400" y="3189903"/>
            <a:ext cx="2362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partial pressure of A</a:t>
            </a:r>
            <a:endParaRPr lang="en-US" dirty="0"/>
          </a:p>
        </p:txBody>
      </p:sp>
      <p:cxnSp>
        <p:nvCxnSpPr>
          <p:cNvPr id="12" name="Elbow Connector 11"/>
          <p:cNvCxnSpPr/>
          <p:nvPr/>
        </p:nvCxnSpPr>
        <p:spPr>
          <a:xfrm rot="5400000" flipH="1" flipV="1">
            <a:off x="3810000" y="3113703"/>
            <a:ext cx="228600" cy="228600"/>
          </a:xfrm>
          <a:prstGeom prst="bentConnector3">
            <a:avLst>
              <a:gd name="adj1" fmla="val 4545"/>
            </a:avLst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/>
          <p:nvPr/>
        </p:nvCxnSpPr>
        <p:spPr>
          <a:xfrm rot="16200000" flipV="1">
            <a:off x="4419600" y="3113703"/>
            <a:ext cx="228600" cy="228600"/>
          </a:xfrm>
          <a:prstGeom prst="bentConnector3">
            <a:avLst>
              <a:gd name="adj1" fmla="val 4545"/>
            </a:avLst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3356" y="3544112"/>
            <a:ext cx="91457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6213" indent="-176213">
              <a:buFont typeface="Arial" pitchFamily="34" charset="0"/>
              <a:buChar char="•"/>
            </a:pPr>
            <a:r>
              <a:rPr lang="en-US" sz="2000" dirty="0" smtClean="0"/>
              <a:t>Rate is proportional to # of collisions with surface, which is a function of P</a:t>
            </a:r>
            <a:r>
              <a:rPr lang="en-US" sz="2000" baseline="-25000" dirty="0" smtClean="0"/>
              <a:t>A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2000" dirty="0" smtClean="0"/>
              <a:t>Rate is proportional to # of vacant (active) sites, </a:t>
            </a:r>
            <a:r>
              <a:rPr lang="en-US" sz="2000" dirty="0" err="1" smtClean="0"/>
              <a:t>C</a:t>
            </a:r>
            <a:r>
              <a:rPr lang="en-US" sz="2000" i="1" baseline="-25000" dirty="0" err="1" smtClean="0"/>
              <a:t>v</a:t>
            </a:r>
            <a:r>
              <a:rPr lang="en-US" sz="2000" dirty="0" smtClean="0"/>
              <a:t>, on the surface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2000" dirty="0" smtClean="0"/>
              <a:t>Active site: site on surface that can form a strong bond with adsorbed species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606636" y="3134485"/>
            <a:ext cx="43193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Molar </a:t>
            </a:r>
            <a:r>
              <a:rPr lang="en-US" dirty="0" err="1" smtClean="0"/>
              <a:t>conc</a:t>
            </a:r>
            <a:r>
              <a:rPr lang="en-US" dirty="0" smtClean="0"/>
              <a:t> of vacant sites on surface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085134" y="1295400"/>
            <a:ext cx="10390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dirty="0" smtClean="0"/>
              <a:t>A</a:t>
            </a:r>
          </a:p>
          <a:p>
            <a:pPr algn="ctr">
              <a:lnSpc>
                <a:spcPct val="80000"/>
              </a:lnSpc>
            </a:pPr>
            <a:endParaRPr lang="en-US" sz="2000" dirty="0" smtClean="0"/>
          </a:p>
          <a:p>
            <a:pPr algn="ctr">
              <a:lnSpc>
                <a:spcPct val="80000"/>
              </a:lnSpc>
            </a:pPr>
            <a:r>
              <a:rPr lang="en-US" sz="2000" dirty="0" smtClean="0"/>
              <a:t>-S-S-S-</a:t>
            </a:r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1375180"/>
              </p:ext>
            </p:extLst>
          </p:nvPr>
        </p:nvGraphicFramePr>
        <p:xfrm>
          <a:off x="1447800" y="5308600"/>
          <a:ext cx="27559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57" name="Equation" r:id="rId5" imgW="2755800" imgH="330120" progId="Equation.DSMT4">
                  <p:embed/>
                </p:oleObj>
              </mc:Choice>
              <mc:Fallback>
                <p:oleObj name="Equation" r:id="rId5" imgW="27558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308600"/>
                        <a:ext cx="27559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35000" y="4579739"/>
            <a:ext cx="66016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 terms of the </a:t>
            </a:r>
            <a:r>
              <a:rPr lang="en-US" sz="2000" u="sng" dirty="0" smtClean="0"/>
              <a:t>adsorption equilibrium constant </a:t>
            </a:r>
            <a:r>
              <a:rPr lang="en-US" sz="2000" dirty="0" smtClean="0"/>
              <a:t>K</a:t>
            </a:r>
            <a:r>
              <a:rPr lang="en-US" sz="2000" baseline="-25000" dirty="0" smtClean="0"/>
              <a:t>A </a:t>
            </a:r>
            <a:r>
              <a:rPr lang="en-US" sz="2000" dirty="0" smtClean="0"/>
              <a:t>where 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4296725"/>
              </p:ext>
            </p:extLst>
          </p:nvPr>
        </p:nvGraphicFramePr>
        <p:xfrm>
          <a:off x="7188200" y="4503539"/>
          <a:ext cx="1117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58" name="Equation" r:id="rId7" imgW="1117440" imgH="685800" progId="Equation.DSMT4">
                  <p:embed/>
                </p:oleObj>
              </mc:Choice>
              <mc:Fallback>
                <p:oleObj name="Equation" r:id="rId7" imgW="111744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8200" y="4503539"/>
                        <a:ext cx="11176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5077495"/>
              </p:ext>
            </p:extLst>
          </p:nvPr>
        </p:nvGraphicFramePr>
        <p:xfrm>
          <a:off x="4298950" y="5105400"/>
          <a:ext cx="3454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59" name="Equation" r:id="rId9" imgW="3454200" imgH="736560" progId="Equation.DSMT4">
                  <p:embed/>
                </p:oleObj>
              </mc:Choice>
              <mc:Fallback>
                <p:oleObj name="Equation" r:id="rId9" imgW="345420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8950" y="5105400"/>
                        <a:ext cx="34544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5061539"/>
              </p:ext>
            </p:extLst>
          </p:nvPr>
        </p:nvGraphicFramePr>
        <p:xfrm>
          <a:off x="2171700" y="5867400"/>
          <a:ext cx="2997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60" name="Equation" r:id="rId11" imgW="2997000" imgH="736560" progId="Equation.DSMT4">
                  <p:embed/>
                </p:oleObj>
              </mc:Choice>
              <mc:Fallback>
                <p:oleObj name="Equation" r:id="rId11" imgW="299700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1700" y="5867400"/>
                        <a:ext cx="29972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428544" y="5994400"/>
            <a:ext cx="1353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Equation </a:t>
            </a:r>
            <a:r>
              <a:rPr lang="en-US" sz="2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5791200" y="2800635"/>
            <a:ext cx="3285540" cy="369332"/>
            <a:chOff x="5791200" y="2921000"/>
            <a:chExt cx="3285540" cy="369332"/>
          </a:xfrm>
        </p:grpSpPr>
        <p:sp>
          <p:nvSpPr>
            <p:cNvPr id="24" name="TextBox 23"/>
            <p:cNvSpPr txBox="1"/>
            <p:nvPr/>
          </p:nvSpPr>
          <p:spPr>
            <a:xfrm>
              <a:off x="6057900" y="2921000"/>
              <a:ext cx="30188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Conc</a:t>
              </a:r>
              <a:r>
                <a:rPr lang="en-US" dirty="0" smtClean="0"/>
                <a:t> of sites occupied by A</a:t>
              </a:r>
            </a:p>
          </p:txBody>
        </p:sp>
        <p:cxnSp>
          <p:nvCxnSpPr>
            <p:cNvPr id="27" name="Straight Arrow Connector 26"/>
            <p:cNvCxnSpPr>
              <a:stCxn id="24" idx="1"/>
            </p:cNvCxnSpPr>
            <p:nvPr/>
          </p:nvCxnSpPr>
          <p:spPr>
            <a:xfrm rot="10800000" flipV="1">
              <a:off x="5791200" y="3105666"/>
              <a:ext cx="266700" cy="18534"/>
            </a:xfrm>
            <a:prstGeom prst="straightConnector1">
              <a:avLst/>
            </a:prstGeom>
            <a:ln w="1905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7486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6" grpId="0"/>
      <p:bldP spid="17" grpId="0"/>
      <p:bldP spid="21" grpId="0"/>
      <p:bldP spid="25" grpId="0"/>
    </p:bldLst>
  </p:timing>
</p:sld>
</file>

<file path=ppt/theme/theme1.xml><?xml version="1.0" encoding="utf-8"?>
<a:theme xmlns:a="http://schemas.openxmlformats.org/drawingml/2006/main" name="ChBE 424 sp 0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ChB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ChBE 424 sp 09</Template>
  <TotalTime>2924</TotalTime>
  <Words>2356</Words>
  <Application>Microsoft Office PowerPoint</Application>
  <PresentationFormat>On-screen Show (4:3)</PresentationFormat>
  <Paragraphs>287</Paragraphs>
  <Slides>29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Calibri</vt:lpstr>
      <vt:lpstr>Meiryo</vt:lpstr>
      <vt:lpstr>Symbol</vt:lpstr>
      <vt:lpstr>Times New Roman</vt:lpstr>
      <vt:lpstr>ChBE 424 sp 09</vt:lpstr>
      <vt:lpstr>ChBE template</vt:lpstr>
      <vt:lpstr>Equation</vt:lpstr>
      <vt:lpstr>Review: Unsteady State  Nonisothermal Reactor Design</vt:lpstr>
      <vt:lpstr>Review: Simplified EB for Well-Mixed Reactors</vt:lpstr>
      <vt:lpstr>Review: Unsteady State EB,  Liquid-Phase Reactions</vt:lpstr>
      <vt:lpstr>Review: Nonisothermal Batch  Reactor Design</vt:lpstr>
      <vt:lpstr>Review: Adiabatic Nonisothermal Batch Reactor Design</vt:lpstr>
      <vt:lpstr>L17 Basic Catalysis &amp; Reaction Mechanisms</vt:lpstr>
      <vt:lpstr>Catalysts &amp; Catalysis</vt:lpstr>
      <vt:lpstr>Steps in a Heterogeneous Catalytic Reaction</vt:lpstr>
      <vt:lpstr>Adsorption Step</vt:lpstr>
      <vt:lpstr>Site Balance</vt:lpstr>
      <vt:lpstr>Langmuir Isotherm Adsorption</vt:lpstr>
      <vt:lpstr>Surface Reaction Step</vt:lpstr>
      <vt:lpstr>Desorption Step</vt:lpstr>
      <vt:lpstr>Derive a Rate Law for Catalytic Rxn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Evaluating a Catalytic Reaction Mechanism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Announcements</dc:title>
  <dc:creator>mlkraft2</dc:creator>
  <cp:lastModifiedBy>Mary</cp:lastModifiedBy>
  <cp:revision>142</cp:revision>
  <cp:lastPrinted>2014-10-29T23:36:54Z</cp:lastPrinted>
  <dcterms:created xsi:type="dcterms:W3CDTF">2009-03-31T23:51:08Z</dcterms:created>
  <dcterms:modified xsi:type="dcterms:W3CDTF">2015-08-23T22:36:07Z</dcterms:modified>
</cp:coreProperties>
</file>